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6" r:id="rId5"/>
    <p:sldId id="258" r:id="rId6"/>
    <p:sldId id="257" r:id="rId7"/>
    <p:sldId id="261" r:id="rId8"/>
    <p:sldId id="283" r:id="rId9"/>
    <p:sldId id="264" r:id="rId10"/>
    <p:sldId id="266" r:id="rId11"/>
    <p:sldId id="284" r:id="rId12"/>
    <p:sldId id="267" r:id="rId13"/>
    <p:sldId id="269" r:id="rId14"/>
    <p:sldId id="268" r:id="rId15"/>
    <p:sldId id="285" r:id="rId16"/>
    <p:sldId id="286" r:id="rId17"/>
    <p:sldId id="287" r:id="rId18"/>
    <p:sldId id="288" r:id="rId19"/>
    <p:sldId id="289" r:id="rId20"/>
    <p:sldId id="290"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350"/>
    <a:srgbClr val="0C75AC"/>
    <a:srgbClr val="63B7C6"/>
    <a:srgbClr val="0C4360"/>
    <a:srgbClr val="1B6872"/>
    <a:srgbClr val="002136"/>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55" d="100"/>
          <a:sy n="55" d="100"/>
        </p:scale>
        <p:origin x="1136" y="264"/>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5A6636C2478CEF74/Documents/School/Copy%20of%20Attitude%20Change%20Project%20(final%20project)%20-%20Gabriel%20%5e0%20Dawson_April%2016%5eJ%202025_08.5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5A6636C2478CEF74/Documents/School/Copy%20of%20Attitude%20Change%20Project%20(final%20project)%20-%20Gabriel%20%5e0%20Dawson_April%2016%5eJ%202025_08.5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5A6636C2478CEF74/Documents/School/Copy%20of%20Attitude%20Change%20Project%20(final%20project)%20-%20Gabriel%20%5e0%20Dawson_April%2016%5eJ%202025_08.58.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24"/>
        <c:axId val="1000041416"/>
        <c:axId val="1000041744"/>
      </c:barChart>
      <c:catAx>
        <c:axId val="100004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0041744"/>
        <c:crosses val="autoZero"/>
        <c:auto val="1"/>
        <c:lblAlgn val="ctr"/>
        <c:lblOffset val="100"/>
        <c:noMultiLvlLbl val="0"/>
      </c:catAx>
      <c:valAx>
        <c:axId val="1000041744"/>
        <c:scaling>
          <c:orientation val="minMax"/>
        </c:scaling>
        <c:delete val="1"/>
        <c:axPos val="l"/>
        <c:numFmt formatCode="[$$-409]#,##0" sourceLinked="1"/>
        <c:majorTickMark val="none"/>
        <c:minorTickMark val="none"/>
        <c:tickLblPos val="nextTo"/>
        <c:crossAx val="10000414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cat>
            <c:strRef>
              <c:f>'[Copy of Attitude Change Project (final project) - Gabriel ^0 Dawson_April 16^J 2025_08.58.xlsx]Data'!$R$52:$X$52</c:f>
              <c:strCache>
                <c:ptCount val="7"/>
                <c:pt idx="0">
                  <c:v>Fall within a reasonable budget</c:v>
                </c:pt>
                <c:pt idx="1">
                  <c:v>Be lightweight for easier movement</c:v>
                </c:pt>
                <c:pt idx="2">
                  <c:v>Provide Proper arch and ankle supports</c:v>
                </c:pt>
                <c:pt idx="3">
                  <c:v>Designed for Running</c:v>
                </c:pt>
                <c:pt idx="4">
                  <c:v>Be stylish or Visually Appealing</c:v>
                </c:pt>
                <c:pt idx="5">
                  <c:v>Have a durable outsole</c:v>
                </c:pt>
                <c:pt idx="6">
                  <c:v>Be a reputable brand</c:v>
                </c:pt>
              </c:strCache>
            </c:strRef>
          </c:cat>
          <c:val>
            <c:numRef>
              <c:f>'[Copy of Attitude Change Project (final project) - Gabriel ^0 Dawson_April 16^J 2025_08.58.xlsx]Data'!$R$51:$X$51</c:f>
              <c:numCache>
                <c:formatCode>0.0</c:formatCode>
                <c:ptCount val="7"/>
                <c:pt idx="0">
                  <c:v>1.2439024390243902</c:v>
                </c:pt>
                <c:pt idx="1">
                  <c:v>1.3902439024390243</c:v>
                </c:pt>
                <c:pt idx="2">
                  <c:v>1.5853658536585367</c:v>
                </c:pt>
                <c:pt idx="3">
                  <c:v>1.1219512195121952</c:v>
                </c:pt>
                <c:pt idx="4">
                  <c:v>0.48780487804878048</c:v>
                </c:pt>
                <c:pt idx="5">
                  <c:v>1.2682926829268293</c:v>
                </c:pt>
                <c:pt idx="6">
                  <c:v>1.1219512195121952</c:v>
                </c:pt>
              </c:numCache>
            </c:numRef>
          </c:val>
          <c:extLst>
            <c:ext xmlns:c16="http://schemas.microsoft.com/office/drawing/2014/chart" uri="{C3380CC4-5D6E-409C-BE32-E72D297353CC}">
              <c16:uniqueId val="{00000000-69C8-429A-A659-6A96EF7858FA}"/>
            </c:ext>
          </c:extLst>
        </c:ser>
        <c:dLbls>
          <c:showLegendKey val="0"/>
          <c:showVal val="0"/>
          <c:showCatName val="0"/>
          <c:showSerName val="0"/>
          <c:showPercent val="0"/>
          <c:showBubbleSize val="0"/>
        </c:dLbls>
        <c:gapWidth val="219"/>
        <c:overlap val="-27"/>
        <c:axId val="209405984"/>
        <c:axId val="209406944"/>
      </c:barChart>
      <c:catAx>
        <c:axId val="20940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09406944"/>
        <c:crosses val="autoZero"/>
        <c:auto val="1"/>
        <c:lblAlgn val="ctr"/>
        <c:lblOffset val="100"/>
        <c:noMultiLvlLbl val="0"/>
      </c:catAx>
      <c:valAx>
        <c:axId val="2094069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094059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Asics</c:v>
          </c:tx>
          <c:spPr>
            <a:solidFill>
              <a:schemeClr val="accent2"/>
            </a:solidFill>
            <a:ln>
              <a:noFill/>
            </a:ln>
            <a:effectLst/>
          </c:spPr>
          <c:invertIfNegative val="0"/>
          <c:cat>
            <c:strRef>
              <c:f>'[Copy of Attitude Change Project (final project) - Gabriel ^0 Dawson_April 16^J 2025_08.58.xlsx]Data'!$R$52:$X$52</c:f>
              <c:strCache>
                <c:ptCount val="7"/>
                <c:pt idx="0">
                  <c:v>Fall within a reasonable budget</c:v>
                </c:pt>
                <c:pt idx="1">
                  <c:v>Be lightweight for easier movement</c:v>
                </c:pt>
                <c:pt idx="2">
                  <c:v>Provide Proper arch and ankle supports</c:v>
                </c:pt>
                <c:pt idx="3">
                  <c:v>Designed for Running</c:v>
                </c:pt>
                <c:pt idx="4">
                  <c:v>Be stylish or Visually Appealing</c:v>
                </c:pt>
                <c:pt idx="5">
                  <c:v>Have a durable outsole</c:v>
                </c:pt>
                <c:pt idx="6">
                  <c:v>Be a reputable brand</c:v>
                </c:pt>
              </c:strCache>
            </c:strRef>
          </c:cat>
          <c:val>
            <c:numRef>
              <c:f>'[Copy of Attitude Change Project (final project) - Gabriel ^0 Dawson_April 16^J 2025_08.58.xlsx]Data'!$Y$56:$Y$62</c:f>
              <c:numCache>
                <c:formatCode>0.0</c:formatCode>
                <c:ptCount val="7"/>
                <c:pt idx="0">
                  <c:v>0.84949434860202266</c:v>
                </c:pt>
                <c:pt idx="1">
                  <c:v>1.2885187388459249</c:v>
                </c:pt>
                <c:pt idx="2">
                  <c:v>1.5080309339678764</c:v>
                </c:pt>
                <c:pt idx="3">
                  <c:v>1.0398572278405713</c:v>
                </c:pt>
                <c:pt idx="4">
                  <c:v>0.39262343842950626</c:v>
                </c:pt>
                <c:pt idx="5">
                  <c:v>1.1445568114217728</c:v>
                </c:pt>
                <c:pt idx="6">
                  <c:v>1.0945865556216539</c:v>
                </c:pt>
              </c:numCache>
            </c:numRef>
          </c:val>
          <c:extLst>
            <c:ext xmlns:c16="http://schemas.microsoft.com/office/drawing/2014/chart" uri="{C3380CC4-5D6E-409C-BE32-E72D297353CC}">
              <c16:uniqueId val="{00000000-F80E-4EBA-97C0-1B593789BD3C}"/>
            </c:ext>
          </c:extLst>
        </c:ser>
        <c:ser>
          <c:idx val="1"/>
          <c:order val="1"/>
          <c:tx>
            <c:v>New Balance</c:v>
          </c:tx>
          <c:spPr>
            <a:solidFill>
              <a:schemeClr val="accent1"/>
            </a:solidFill>
            <a:ln>
              <a:noFill/>
            </a:ln>
            <a:effectLst/>
          </c:spPr>
          <c:invertIfNegative val="0"/>
          <c:cat>
            <c:strRef>
              <c:f>'[Copy of Attitude Change Project (final project) - Gabriel ^0 Dawson_April 16^J 2025_08.58.xlsx]Data'!$R$52:$X$52</c:f>
              <c:strCache>
                <c:ptCount val="7"/>
                <c:pt idx="0">
                  <c:v>Fall within a reasonable budget</c:v>
                </c:pt>
                <c:pt idx="1">
                  <c:v>Be lightweight for easier movement</c:v>
                </c:pt>
                <c:pt idx="2">
                  <c:v>Provide Proper arch and ankle supports</c:v>
                </c:pt>
                <c:pt idx="3">
                  <c:v>Designed for Running</c:v>
                </c:pt>
                <c:pt idx="4">
                  <c:v>Be stylish or Visually Appealing</c:v>
                </c:pt>
                <c:pt idx="5">
                  <c:v>Have a durable outsole</c:v>
                </c:pt>
                <c:pt idx="6">
                  <c:v>Be a reputable brand</c:v>
                </c:pt>
              </c:strCache>
            </c:strRef>
          </c:cat>
          <c:val>
            <c:numRef>
              <c:f>'[Copy of Attitude Change Project (final project) - Gabriel ^0 Dawson_April 16^J 2025_08.58.xlsx]Data'!$AA$56:$AA$62</c:f>
              <c:numCache>
                <c:formatCode>0.0</c:formatCode>
                <c:ptCount val="7"/>
                <c:pt idx="0">
                  <c:v>1.0315288518738845</c:v>
                </c:pt>
                <c:pt idx="1">
                  <c:v>1.1528851873884591</c:v>
                </c:pt>
                <c:pt idx="2">
                  <c:v>1.5853658536585367</c:v>
                </c:pt>
                <c:pt idx="3">
                  <c:v>0.76621058893515781</c:v>
                </c:pt>
                <c:pt idx="4">
                  <c:v>0.44021415823914339</c:v>
                </c:pt>
                <c:pt idx="5">
                  <c:v>1.3301606186793575</c:v>
                </c:pt>
                <c:pt idx="6">
                  <c:v>1.340868530636526</c:v>
                </c:pt>
              </c:numCache>
            </c:numRef>
          </c:val>
          <c:extLst>
            <c:ext xmlns:c16="http://schemas.microsoft.com/office/drawing/2014/chart" uri="{C3380CC4-5D6E-409C-BE32-E72D297353CC}">
              <c16:uniqueId val="{00000001-F80E-4EBA-97C0-1B593789BD3C}"/>
            </c:ext>
          </c:extLst>
        </c:ser>
        <c:dLbls>
          <c:showLegendKey val="0"/>
          <c:showVal val="0"/>
          <c:showCatName val="0"/>
          <c:showSerName val="0"/>
          <c:showPercent val="0"/>
          <c:showBubbleSize val="0"/>
        </c:dLbls>
        <c:gapWidth val="219"/>
        <c:overlap val="-27"/>
        <c:axId val="222314480"/>
        <c:axId val="222315920"/>
      </c:barChart>
      <c:catAx>
        <c:axId val="22231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22315920"/>
        <c:crosses val="autoZero"/>
        <c:auto val="1"/>
        <c:lblAlgn val="ctr"/>
        <c:lblOffset val="100"/>
        <c:noMultiLvlLbl val="0"/>
      </c:catAx>
      <c:valAx>
        <c:axId val="2223159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22314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Asics</c:v>
          </c:tx>
          <c:spPr>
            <a:solidFill>
              <a:schemeClr val="accent2"/>
            </a:solidFill>
            <a:ln>
              <a:noFill/>
            </a:ln>
            <a:effectLst/>
          </c:spPr>
          <c:invertIfNegative val="0"/>
          <c:dLbls>
            <c:dLbl>
              <c:idx val="0"/>
              <c:tx>
                <c:rich>
                  <a:bodyPr/>
                  <a:lstStyle/>
                  <a:p>
                    <a:r>
                      <a:rPr lang="en-US" dirty="0"/>
                      <a:t>ASICS</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062-4FB8-B011-13FF6A9491E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'[Copy of Attitude Change Project (final project) - Gabriel ^0 Dawson_April 16^J 2025_08.58.xlsx]Data'!$Y$63</c:f>
              <c:numCache>
                <c:formatCode>0.0</c:formatCode>
                <c:ptCount val="1"/>
                <c:pt idx="0">
                  <c:v>1.0453811506756183</c:v>
                </c:pt>
              </c:numCache>
            </c:numRef>
          </c:val>
          <c:extLst>
            <c:ext xmlns:c16="http://schemas.microsoft.com/office/drawing/2014/chart" uri="{C3380CC4-5D6E-409C-BE32-E72D297353CC}">
              <c16:uniqueId val="{00000001-7062-4FB8-B011-13FF6A9491E3}"/>
            </c:ext>
          </c:extLst>
        </c:ser>
        <c:ser>
          <c:idx val="1"/>
          <c:order val="1"/>
          <c:tx>
            <c:v>New Balance</c:v>
          </c:tx>
          <c:spPr>
            <a:solidFill>
              <a:schemeClr val="accent1"/>
            </a:solidFill>
            <a:ln>
              <a:noFill/>
            </a:ln>
            <a:effectLst/>
          </c:spPr>
          <c:invertIfNegative val="0"/>
          <c:dLbls>
            <c:dLbl>
              <c:idx val="0"/>
              <c:tx>
                <c:rich>
                  <a:bodyPr/>
                  <a:lstStyle/>
                  <a:p>
                    <a:r>
                      <a:rPr lang="en-US"/>
                      <a:t>New</a:t>
                    </a:r>
                    <a:r>
                      <a:rPr lang="en-US" baseline="0"/>
                      <a:t> Balance</a:t>
                    </a:r>
                    <a:endParaRPr lang="en-US"/>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062-4FB8-B011-13FF6A9491E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'[Copy of Attitude Change Project (final project) - Gabriel ^0 Dawson_April 16^J 2025_08.58.xlsx]Data'!$AA$63</c:f>
              <c:numCache>
                <c:formatCode>0.0</c:formatCode>
                <c:ptCount val="1"/>
                <c:pt idx="0">
                  <c:v>1.0924619699158666</c:v>
                </c:pt>
              </c:numCache>
            </c:numRef>
          </c:val>
          <c:extLst>
            <c:ext xmlns:c16="http://schemas.microsoft.com/office/drawing/2014/chart" uri="{C3380CC4-5D6E-409C-BE32-E72D297353CC}">
              <c16:uniqueId val="{00000003-7062-4FB8-B011-13FF6A9491E3}"/>
            </c:ext>
          </c:extLst>
        </c:ser>
        <c:dLbls>
          <c:dLblPos val="ctr"/>
          <c:showLegendKey val="0"/>
          <c:showVal val="1"/>
          <c:showCatName val="0"/>
          <c:showSerName val="0"/>
          <c:showPercent val="0"/>
          <c:showBubbleSize val="0"/>
        </c:dLbls>
        <c:gapWidth val="219"/>
        <c:overlap val="-27"/>
        <c:axId val="31270976"/>
        <c:axId val="31271456"/>
      </c:barChart>
      <c:catAx>
        <c:axId val="31270976"/>
        <c:scaling>
          <c:orientation val="minMax"/>
        </c:scaling>
        <c:delete val="1"/>
        <c:axPos val="b"/>
        <c:majorTickMark val="none"/>
        <c:minorTickMark val="none"/>
        <c:tickLblPos val="nextTo"/>
        <c:crossAx val="31271456"/>
        <c:crosses val="autoZero"/>
        <c:auto val="1"/>
        <c:lblAlgn val="ctr"/>
        <c:lblOffset val="100"/>
        <c:noMultiLvlLbl val="0"/>
      </c:catAx>
      <c:valAx>
        <c:axId val="312714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312709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08DC9E-FF87-41B1-9A08-1B1891FB28B6}"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921176B5-A8D2-4F0C-9218-F6E84639272A}">
      <dgm:prSet/>
      <dgm:spPr/>
      <dgm:t>
        <a:bodyPr/>
        <a:lstStyle/>
        <a:p>
          <a:r>
            <a:rPr lang="en-US" dirty="0"/>
            <a:t>Showcasing the power of innovation behind the scenes and giving customers a closer look at how cutting-edge advancements redefine quality and efficiency.</a:t>
          </a:r>
        </a:p>
      </dgm:t>
    </dgm:pt>
    <dgm:pt modelId="{73A469C4-E949-4FBC-9E1E-48F1094FCDFD}" type="parTrans" cxnId="{A09FE8BE-A434-42CA-93AC-2501A6F1753F}">
      <dgm:prSet/>
      <dgm:spPr/>
      <dgm:t>
        <a:bodyPr/>
        <a:lstStyle/>
        <a:p>
          <a:endParaRPr lang="en-US"/>
        </a:p>
      </dgm:t>
    </dgm:pt>
    <dgm:pt modelId="{EEF18B6D-97E2-457B-9042-7F7BDFB10C12}" type="sibTrans" cxnId="{A09FE8BE-A434-42CA-93AC-2501A6F1753F}">
      <dgm:prSet/>
      <dgm:spPr/>
      <dgm:t>
        <a:bodyPr/>
        <a:lstStyle/>
        <a:p>
          <a:endParaRPr lang="en-US"/>
        </a:p>
      </dgm:t>
    </dgm:pt>
    <dgm:pt modelId="{36A8F0FB-7256-4284-BEEF-8BC56775EA23}">
      <dgm:prSet/>
      <dgm:spPr/>
      <dgm:t>
        <a:bodyPr/>
        <a:lstStyle/>
        <a:p>
          <a:r>
            <a:rPr lang="en-US" dirty="0"/>
            <a:t>This approach connects with Maslow’s Hierarchy of Needs, emphasizing both esteem and self-actualization. By revealing the meticulous craftsmanship and forward-thinking design, customers gain confidence in the product’s reliability while fulfilling their desire for high-performance solutions without compromise. This reinforces the idea that innovation drives excellence at an affordable price.</a:t>
          </a:r>
        </a:p>
      </dgm:t>
    </dgm:pt>
    <dgm:pt modelId="{66073196-8A1E-4B9A-929A-CA9CB23E1E05}" type="parTrans" cxnId="{9B279032-122E-43F2-A2EF-9BFE92FD2056}">
      <dgm:prSet/>
      <dgm:spPr/>
      <dgm:t>
        <a:bodyPr/>
        <a:lstStyle/>
        <a:p>
          <a:endParaRPr lang="en-US"/>
        </a:p>
      </dgm:t>
    </dgm:pt>
    <dgm:pt modelId="{217CEE09-A2B7-445F-9518-DC68C586B438}" type="sibTrans" cxnId="{9B279032-122E-43F2-A2EF-9BFE92FD2056}">
      <dgm:prSet/>
      <dgm:spPr/>
      <dgm:t>
        <a:bodyPr/>
        <a:lstStyle/>
        <a:p>
          <a:endParaRPr lang="en-US"/>
        </a:p>
      </dgm:t>
    </dgm:pt>
    <dgm:pt modelId="{E10B1A27-5519-411F-B1DC-06CCF640C57C}" type="pres">
      <dgm:prSet presAssocID="{9708DC9E-FF87-41B1-9A08-1B1891FB28B6}" presName="Name0" presStyleCnt="0">
        <dgm:presLayoutVars>
          <dgm:dir/>
          <dgm:animLvl val="lvl"/>
          <dgm:resizeHandles val="exact"/>
        </dgm:presLayoutVars>
      </dgm:prSet>
      <dgm:spPr/>
    </dgm:pt>
    <dgm:pt modelId="{F3BF5081-0C6F-47B9-A59B-AB6751A82138}" type="pres">
      <dgm:prSet presAssocID="{36A8F0FB-7256-4284-BEEF-8BC56775EA23}" presName="boxAndChildren" presStyleCnt="0"/>
      <dgm:spPr/>
    </dgm:pt>
    <dgm:pt modelId="{28115542-4E13-4A30-AFAE-DD2D670D5574}" type="pres">
      <dgm:prSet presAssocID="{36A8F0FB-7256-4284-BEEF-8BC56775EA23}" presName="parentTextBox" presStyleLbl="node1" presStyleIdx="0" presStyleCnt="2"/>
      <dgm:spPr/>
    </dgm:pt>
    <dgm:pt modelId="{99A0E128-AD2C-4205-8303-D75738A5FE17}" type="pres">
      <dgm:prSet presAssocID="{EEF18B6D-97E2-457B-9042-7F7BDFB10C12}" presName="sp" presStyleCnt="0"/>
      <dgm:spPr/>
    </dgm:pt>
    <dgm:pt modelId="{D6CADD32-E11D-495B-BCB5-9CA9875F5A85}" type="pres">
      <dgm:prSet presAssocID="{921176B5-A8D2-4F0C-9218-F6E84639272A}" presName="arrowAndChildren" presStyleCnt="0"/>
      <dgm:spPr/>
    </dgm:pt>
    <dgm:pt modelId="{697B3472-7CCC-487B-9664-50CBF3570365}" type="pres">
      <dgm:prSet presAssocID="{921176B5-A8D2-4F0C-9218-F6E84639272A}" presName="parentTextArrow" presStyleLbl="node1" presStyleIdx="1" presStyleCnt="2"/>
      <dgm:spPr/>
    </dgm:pt>
  </dgm:ptLst>
  <dgm:cxnLst>
    <dgm:cxn modelId="{9B279032-122E-43F2-A2EF-9BFE92FD2056}" srcId="{9708DC9E-FF87-41B1-9A08-1B1891FB28B6}" destId="{36A8F0FB-7256-4284-BEEF-8BC56775EA23}" srcOrd="1" destOrd="0" parTransId="{66073196-8A1E-4B9A-929A-CA9CB23E1E05}" sibTransId="{217CEE09-A2B7-445F-9518-DC68C586B438}"/>
    <dgm:cxn modelId="{F57FFE46-07AC-42A6-8F2A-F9EE66045F11}" type="presOf" srcId="{36A8F0FB-7256-4284-BEEF-8BC56775EA23}" destId="{28115542-4E13-4A30-AFAE-DD2D670D5574}" srcOrd="0" destOrd="0" presId="urn:microsoft.com/office/officeart/2005/8/layout/process4"/>
    <dgm:cxn modelId="{5A1EC74E-E7C7-47B7-A43D-CB478299CF05}" type="presOf" srcId="{9708DC9E-FF87-41B1-9A08-1B1891FB28B6}" destId="{E10B1A27-5519-411F-B1DC-06CCF640C57C}" srcOrd="0" destOrd="0" presId="urn:microsoft.com/office/officeart/2005/8/layout/process4"/>
    <dgm:cxn modelId="{A09FE8BE-A434-42CA-93AC-2501A6F1753F}" srcId="{9708DC9E-FF87-41B1-9A08-1B1891FB28B6}" destId="{921176B5-A8D2-4F0C-9218-F6E84639272A}" srcOrd="0" destOrd="0" parTransId="{73A469C4-E949-4FBC-9E1E-48F1094FCDFD}" sibTransId="{EEF18B6D-97E2-457B-9042-7F7BDFB10C12}"/>
    <dgm:cxn modelId="{0A0EC7C4-E39B-481E-BFCD-CE206D0E4057}" type="presOf" srcId="{921176B5-A8D2-4F0C-9218-F6E84639272A}" destId="{697B3472-7CCC-487B-9664-50CBF3570365}" srcOrd="0" destOrd="0" presId="urn:microsoft.com/office/officeart/2005/8/layout/process4"/>
    <dgm:cxn modelId="{F1C5B72F-07A2-42FA-B739-F5447B1C2128}" type="presParOf" srcId="{E10B1A27-5519-411F-B1DC-06CCF640C57C}" destId="{F3BF5081-0C6F-47B9-A59B-AB6751A82138}" srcOrd="0" destOrd="0" presId="urn:microsoft.com/office/officeart/2005/8/layout/process4"/>
    <dgm:cxn modelId="{DEC1E3F1-1EE7-4E95-AE8C-0C12C2137F63}" type="presParOf" srcId="{F3BF5081-0C6F-47B9-A59B-AB6751A82138}" destId="{28115542-4E13-4A30-AFAE-DD2D670D5574}" srcOrd="0" destOrd="0" presId="urn:microsoft.com/office/officeart/2005/8/layout/process4"/>
    <dgm:cxn modelId="{6A730155-B30B-47D5-B816-BA7CF49E84F2}" type="presParOf" srcId="{E10B1A27-5519-411F-B1DC-06CCF640C57C}" destId="{99A0E128-AD2C-4205-8303-D75738A5FE17}" srcOrd="1" destOrd="0" presId="urn:microsoft.com/office/officeart/2005/8/layout/process4"/>
    <dgm:cxn modelId="{396B42F8-EFA7-437E-861B-7C8F8ED4C90C}" type="presParOf" srcId="{E10B1A27-5519-411F-B1DC-06CCF640C57C}" destId="{D6CADD32-E11D-495B-BCB5-9CA9875F5A85}" srcOrd="2" destOrd="0" presId="urn:microsoft.com/office/officeart/2005/8/layout/process4"/>
    <dgm:cxn modelId="{B47D2867-8961-40E5-89BA-BAFD82CAC78B}" type="presParOf" srcId="{D6CADD32-E11D-495B-BCB5-9CA9875F5A85}" destId="{697B3472-7CCC-487B-9664-50CBF357036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6EE95A-C9EE-4B4E-AA4C-E31AC619384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200E8B0F-962C-4C2E-BF5B-E383360BDAED}">
      <dgm:prSet/>
      <dgm:spPr/>
      <dgm:t>
        <a:bodyPr/>
        <a:lstStyle/>
        <a:p>
          <a:pPr>
            <a:lnSpc>
              <a:spcPct val="100000"/>
            </a:lnSpc>
          </a:pPr>
          <a:r>
            <a:rPr lang="en-US" dirty="0">
              <a:solidFill>
                <a:schemeClr val="bg1"/>
              </a:solidFill>
              <a:latin typeface="+mn-lt"/>
            </a:rPr>
            <a:t>In the survey published, respondents ultimately chose New Balance over ASICS, but by a small margin</a:t>
          </a:r>
          <a:r>
            <a:rPr lang="en-US" dirty="0">
              <a:latin typeface="+mn-lt"/>
            </a:rPr>
            <a:t>.</a:t>
          </a:r>
        </a:p>
      </dgm:t>
    </dgm:pt>
    <dgm:pt modelId="{CA1B7A0E-DFDA-4166-9E86-09BB829F915C}" type="parTrans" cxnId="{12E9765B-3D4B-4192-81E6-B9C0DDA732A1}">
      <dgm:prSet/>
      <dgm:spPr/>
      <dgm:t>
        <a:bodyPr/>
        <a:lstStyle/>
        <a:p>
          <a:endParaRPr lang="en-US"/>
        </a:p>
      </dgm:t>
    </dgm:pt>
    <dgm:pt modelId="{F0BD4A7E-F42D-4681-A8A9-A7730D2E4E2B}" type="sibTrans" cxnId="{12E9765B-3D4B-4192-81E6-B9C0DDA732A1}">
      <dgm:prSet/>
      <dgm:spPr/>
      <dgm:t>
        <a:bodyPr/>
        <a:lstStyle/>
        <a:p>
          <a:pPr>
            <a:lnSpc>
              <a:spcPct val="100000"/>
            </a:lnSpc>
          </a:pPr>
          <a:endParaRPr lang="en-US"/>
        </a:p>
      </dgm:t>
    </dgm:pt>
    <dgm:pt modelId="{C6EB7CB3-BB5D-4981-A41F-244BE892C2C5}">
      <dgm:prSet/>
      <dgm:spPr/>
      <dgm:t>
        <a:bodyPr/>
        <a:lstStyle/>
        <a:p>
          <a:pPr>
            <a:lnSpc>
              <a:spcPct val="100000"/>
            </a:lnSpc>
          </a:pPr>
          <a:r>
            <a:rPr lang="en-US" dirty="0">
              <a:solidFill>
                <a:schemeClr val="bg1"/>
              </a:solidFill>
            </a:rPr>
            <a:t>Perception - Consumers felt ASICS did not meet their standards when it came to price and Durableness of the brands products.</a:t>
          </a:r>
        </a:p>
      </dgm:t>
    </dgm:pt>
    <dgm:pt modelId="{D824D0AF-A29E-4539-A50F-3BCD139F5716}" type="parTrans" cxnId="{2DF290C9-60D1-4125-95AD-01F2980F6B02}">
      <dgm:prSet/>
      <dgm:spPr/>
      <dgm:t>
        <a:bodyPr/>
        <a:lstStyle/>
        <a:p>
          <a:endParaRPr lang="en-US"/>
        </a:p>
      </dgm:t>
    </dgm:pt>
    <dgm:pt modelId="{34AFE710-58A1-4E08-8D87-DC3A67C95B8D}" type="sibTrans" cxnId="{2DF290C9-60D1-4125-95AD-01F2980F6B02}">
      <dgm:prSet/>
      <dgm:spPr/>
      <dgm:t>
        <a:bodyPr/>
        <a:lstStyle/>
        <a:p>
          <a:pPr>
            <a:lnSpc>
              <a:spcPct val="100000"/>
            </a:lnSpc>
          </a:pPr>
          <a:endParaRPr lang="en-US"/>
        </a:p>
      </dgm:t>
    </dgm:pt>
    <dgm:pt modelId="{FE73F77B-AB87-4DCF-B3DD-893C2C7B4E61}">
      <dgm:prSet/>
      <dgm:spPr/>
      <dgm:t>
        <a:bodyPr/>
        <a:lstStyle/>
        <a:p>
          <a:pPr>
            <a:lnSpc>
              <a:spcPct val="100000"/>
            </a:lnSpc>
          </a:pPr>
          <a:r>
            <a:rPr lang="en-US" dirty="0">
              <a:solidFill>
                <a:schemeClr val="bg1"/>
              </a:solidFill>
            </a:rPr>
            <a:t>Solution - By using the previously referred marketing campaign, ASICS can educate their consumers on the technology and premium materials that are used for their products. All while still being reasonably priced</a:t>
          </a:r>
          <a:r>
            <a:rPr lang="en-US" dirty="0"/>
            <a:t>.</a:t>
          </a:r>
        </a:p>
      </dgm:t>
    </dgm:pt>
    <dgm:pt modelId="{56DC4BD4-1173-4B71-AD8D-485034C9B034}" type="parTrans" cxnId="{B4468912-AFEA-48C8-95A6-666F4A40B5C3}">
      <dgm:prSet/>
      <dgm:spPr/>
      <dgm:t>
        <a:bodyPr/>
        <a:lstStyle/>
        <a:p>
          <a:endParaRPr lang="en-US"/>
        </a:p>
      </dgm:t>
    </dgm:pt>
    <dgm:pt modelId="{2B185C48-D532-4A4F-B8CA-8F684CFBB251}" type="sibTrans" cxnId="{B4468912-AFEA-48C8-95A6-666F4A40B5C3}">
      <dgm:prSet/>
      <dgm:spPr/>
      <dgm:t>
        <a:bodyPr/>
        <a:lstStyle/>
        <a:p>
          <a:pPr>
            <a:lnSpc>
              <a:spcPct val="100000"/>
            </a:lnSpc>
          </a:pPr>
          <a:endParaRPr lang="en-US"/>
        </a:p>
      </dgm:t>
    </dgm:pt>
    <dgm:pt modelId="{DCB47450-48A7-43AF-8F10-36B0316AABF1}">
      <dgm:prSet/>
      <dgm:spPr/>
      <dgm:t>
        <a:bodyPr/>
        <a:lstStyle/>
        <a:p>
          <a:pPr>
            <a:lnSpc>
              <a:spcPct val="100000"/>
            </a:lnSpc>
          </a:pPr>
          <a:r>
            <a:rPr lang="en-US" dirty="0">
              <a:solidFill>
                <a:schemeClr val="bg1"/>
              </a:solidFill>
            </a:rPr>
            <a:t>If the proposed strategy is utilized correctly and efficiently, this can hopefully change the perceptions of consumers and ultimately grow ASICS market position.</a:t>
          </a:r>
        </a:p>
      </dgm:t>
    </dgm:pt>
    <dgm:pt modelId="{FF369052-03D5-48D8-95F7-E7E23AE4B170}" type="parTrans" cxnId="{661B0F83-6EF7-4826-BDD6-81E8C38AAB6F}">
      <dgm:prSet/>
      <dgm:spPr/>
      <dgm:t>
        <a:bodyPr/>
        <a:lstStyle/>
        <a:p>
          <a:endParaRPr lang="en-US"/>
        </a:p>
      </dgm:t>
    </dgm:pt>
    <dgm:pt modelId="{EEE0D79C-01E6-4495-8D16-9D95E43C07AC}" type="sibTrans" cxnId="{661B0F83-6EF7-4826-BDD6-81E8C38AAB6F}">
      <dgm:prSet/>
      <dgm:spPr/>
      <dgm:t>
        <a:bodyPr/>
        <a:lstStyle/>
        <a:p>
          <a:endParaRPr lang="en-US"/>
        </a:p>
      </dgm:t>
    </dgm:pt>
    <dgm:pt modelId="{495EAD42-A108-4DED-8C35-AD3572563D33}" type="pres">
      <dgm:prSet presAssocID="{566EE95A-C9EE-4B4E-AA4C-E31AC619384B}" presName="root" presStyleCnt="0">
        <dgm:presLayoutVars>
          <dgm:dir/>
          <dgm:resizeHandles val="exact"/>
        </dgm:presLayoutVars>
      </dgm:prSet>
      <dgm:spPr/>
    </dgm:pt>
    <dgm:pt modelId="{5F330D51-4A2C-4244-A405-A983CDC5C19D}" type="pres">
      <dgm:prSet presAssocID="{566EE95A-C9EE-4B4E-AA4C-E31AC619384B}" presName="container" presStyleCnt="0">
        <dgm:presLayoutVars>
          <dgm:dir/>
          <dgm:resizeHandles val="exact"/>
        </dgm:presLayoutVars>
      </dgm:prSet>
      <dgm:spPr/>
    </dgm:pt>
    <dgm:pt modelId="{0DE27DCF-124C-4674-ABA1-BC0255A993F6}" type="pres">
      <dgm:prSet presAssocID="{200E8B0F-962C-4C2E-BF5B-E383360BDAED}" presName="compNode" presStyleCnt="0"/>
      <dgm:spPr/>
    </dgm:pt>
    <dgm:pt modelId="{874591E4-1A43-4665-BFB6-85AFF6655F38}" type="pres">
      <dgm:prSet presAssocID="{200E8B0F-962C-4C2E-BF5B-E383360BDAED}" presName="iconBgRect" presStyleLbl="bgShp" presStyleIdx="0" presStyleCnt="4"/>
      <dgm:spPr/>
    </dgm:pt>
    <dgm:pt modelId="{A435FB93-8768-4599-8173-2B5C5EA1DEEA}" type="pres">
      <dgm:prSet presAssocID="{200E8B0F-962C-4C2E-BF5B-E383360BDAE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659AA822-5862-471A-9335-46583931C4FE}" type="pres">
      <dgm:prSet presAssocID="{200E8B0F-962C-4C2E-BF5B-E383360BDAED}" presName="spaceRect" presStyleCnt="0"/>
      <dgm:spPr/>
    </dgm:pt>
    <dgm:pt modelId="{5C4924FD-E3BD-4F01-AC4A-2513AC2AB34C}" type="pres">
      <dgm:prSet presAssocID="{200E8B0F-962C-4C2E-BF5B-E383360BDAED}" presName="textRect" presStyleLbl="revTx" presStyleIdx="0" presStyleCnt="4">
        <dgm:presLayoutVars>
          <dgm:chMax val="1"/>
          <dgm:chPref val="1"/>
        </dgm:presLayoutVars>
      </dgm:prSet>
      <dgm:spPr/>
    </dgm:pt>
    <dgm:pt modelId="{07128E68-A7AB-4ECC-B543-11DB90B213CE}" type="pres">
      <dgm:prSet presAssocID="{F0BD4A7E-F42D-4681-A8A9-A7730D2E4E2B}" presName="sibTrans" presStyleLbl="sibTrans2D1" presStyleIdx="0" presStyleCnt="0"/>
      <dgm:spPr/>
    </dgm:pt>
    <dgm:pt modelId="{042E8F18-D591-474A-B34A-ABD14BA314E5}" type="pres">
      <dgm:prSet presAssocID="{C6EB7CB3-BB5D-4981-A41F-244BE892C2C5}" presName="compNode" presStyleCnt="0"/>
      <dgm:spPr/>
    </dgm:pt>
    <dgm:pt modelId="{21EB453B-E239-4611-A4CA-CBCE7A96A23A}" type="pres">
      <dgm:prSet presAssocID="{C6EB7CB3-BB5D-4981-A41F-244BE892C2C5}" presName="iconBgRect" presStyleLbl="bgShp" presStyleIdx="1" presStyleCnt="4"/>
      <dgm:spPr/>
    </dgm:pt>
    <dgm:pt modelId="{914347C1-2A15-4A7A-8EB9-F9437D414BB5}" type="pres">
      <dgm:prSet presAssocID="{C6EB7CB3-BB5D-4981-A41F-244BE892C2C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iosk"/>
        </a:ext>
      </dgm:extLst>
    </dgm:pt>
    <dgm:pt modelId="{3F2D6350-2E11-49AD-9459-1BC39415863D}" type="pres">
      <dgm:prSet presAssocID="{C6EB7CB3-BB5D-4981-A41F-244BE892C2C5}" presName="spaceRect" presStyleCnt="0"/>
      <dgm:spPr/>
    </dgm:pt>
    <dgm:pt modelId="{D95EF1BB-48F9-4548-9DD1-349C74CAD63E}" type="pres">
      <dgm:prSet presAssocID="{C6EB7CB3-BB5D-4981-A41F-244BE892C2C5}" presName="textRect" presStyleLbl="revTx" presStyleIdx="1" presStyleCnt="4">
        <dgm:presLayoutVars>
          <dgm:chMax val="1"/>
          <dgm:chPref val="1"/>
        </dgm:presLayoutVars>
      </dgm:prSet>
      <dgm:spPr/>
    </dgm:pt>
    <dgm:pt modelId="{9FB4846B-9E5C-401D-A1C0-BBC28D94E880}" type="pres">
      <dgm:prSet presAssocID="{34AFE710-58A1-4E08-8D87-DC3A67C95B8D}" presName="sibTrans" presStyleLbl="sibTrans2D1" presStyleIdx="0" presStyleCnt="0"/>
      <dgm:spPr/>
    </dgm:pt>
    <dgm:pt modelId="{B4732940-49B2-40AA-9300-8E253BCB8B73}" type="pres">
      <dgm:prSet presAssocID="{FE73F77B-AB87-4DCF-B3DD-893C2C7B4E61}" presName="compNode" presStyleCnt="0"/>
      <dgm:spPr/>
    </dgm:pt>
    <dgm:pt modelId="{86E31F57-13A0-4125-997F-C39ABE11C285}" type="pres">
      <dgm:prSet presAssocID="{FE73F77B-AB87-4DCF-B3DD-893C2C7B4E61}" presName="iconBgRect" presStyleLbl="bgShp" presStyleIdx="2" presStyleCnt="4"/>
      <dgm:spPr/>
    </dgm:pt>
    <dgm:pt modelId="{6FADBA92-B079-4A04-85F3-3C7A3CF4C8C5}" type="pres">
      <dgm:prSet presAssocID="{FE73F77B-AB87-4DCF-B3DD-893C2C7B4E6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dvertising"/>
        </a:ext>
      </dgm:extLst>
    </dgm:pt>
    <dgm:pt modelId="{D8B1EF9F-FAC9-4F6D-8145-761B302E1172}" type="pres">
      <dgm:prSet presAssocID="{FE73F77B-AB87-4DCF-B3DD-893C2C7B4E61}" presName="spaceRect" presStyleCnt="0"/>
      <dgm:spPr/>
    </dgm:pt>
    <dgm:pt modelId="{E1D44507-A0E4-43DE-AF79-FCDF709BFB7C}" type="pres">
      <dgm:prSet presAssocID="{FE73F77B-AB87-4DCF-B3DD-893C2C7B4E61}" presName="textRect" presStyleLbl="revTx" presStyleIdx="2" presStyleCnt="4">
        <dgm:presLayoutVars>
          <dgm:chMax val="1"/>
          <dgm:chPref val="1"/>
        </dgm:presLayoutVars>
      </dgm:prSet>
      <dgm:spPr/>
    </dgm:pt>
    <dgm:pt modelId="{26508F56-F3EF-45FF-B29C-246DA32A5FF5}" type="pres">
      <dgm:prSet presAssocID="{2B185C48-D532-4A4F-B8CA-8F684CFBB251}" presName="sibTrans" presStyleLbl="sibTrans2D1" presStyleIdx="0" presStyleCnt="0"/>
      <dgm:spPr/>
    </dgm:pt>
    <dgm:pt modelId="{C208A6C6-2778-449E-BE9A-207C15AF8961}" type="pres">
      <dgm:prSet presAssocID="{DCB47450-48A7-43AF-8F10-36B0316AABF1}" presName="compNode" presStyleCnt="0"/>
      <dgm:spPr/>
    </dgm:pt>
    <dgm:pt modelId="{F570DACD-1D47-4ECE-B718-D4122F10652F}" type="pres">
      <dgm:prSet presAssocID="{DCB47450-48A7-43AF-8F10-36B0316AABF1}" presName="iconBgRect" presStyleLbl="bgShp" presStyleIdx="3" presStyleCnt="4"/>
      <dgm:spPr/>
    </dgm:pt>
    <dgm:pt modelId="{9D5CE00A-8AE5-4853-BD73-3C8EAA160017}" type="pres">
      <dgm:prSet presAssocID="{DCB47450-48A7-43AF-8F10-36B0316AABF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ximize"/>
        </a:ext>
      </dgm:extLst>
    </dgm:pt>
    <dgm:pt modelId="{4E5FEB5D-83C4-4692-A385-51E5F3E69E53}" type="pres">
      <dgm:prSet presAssocID="{DCB47450-48A7-43AF-8F10-36B0316AABF1}" presName="spaceRect" presStyleCnt="0"/>
      <dgm:spPr/>
    </dgm:pt>
    <dgm:pt modelId="{92DE97AB-359D-4677-BC25-124AD1B176D6}" type="pres">
      <dgm:prSet presAssocID="{DCB47450-48A7-43AF-8F10-36B0316AABF1}" presName="textRect" presStyleLbl="revTx" presStyleIdx="3" presStyleCnt="4">
        <dgm:presLayoutVars>
          <dgm:chMax val="1"/>
          <dgm:chPref val="1"/>
        </dgm:presLayoutVars>
      </dgm:prSet>
      <dgm:spPr/>
    </dgm:pt>
  </dgm:ptLst>
  <dgm:cxnLst>
    <dgm:cxn modelId="{FA7C8506-DC74-449F-9D69-5D1625EA5AB0}" type="presOf" srcId="{C6EB7CB3-BB5D-4981-A41F-244BE892C2C5}" destId="{D95EF1BB-48F9-4548-9DD1-349C74CAD63E}" srcOrd="0" destOrd="0" presId="urn:microsoft.com/office/officeart/2018/2/layout/IconCircleList"/>
    <dgm:cxn modelId="{B4468912-AFEA-48C8-95A6-666F4A40B5C3}" srcId="{566EE95A-C9EE-4B4E-AA4C-E31AC619384B}" destId="{FE73F77B-AB87-4DCF-B3DD-893C2C7B4E61}" srcOrd="2" destOrd="0" parTransId="{56DC4BD4-1173-4B71-AD8D-485034C9B034}" sibTransId="{2B185C48-D532-4A4F-B8CA-8F684CFBB251}"/>
    <dgm:cxn modelId="{A5E05716-802C-4AA1-9D2D-7FF41110D33E}" type="presOf" srcId="{FE73F77B-AB87-4DCF-B3DD-893C2C7B4E61}" destId="{E1D44507-A0E4-43DE-AF79-FCDF709BFB7C}" srcOrd="0" destOrd="0" presId="urn:microsoft.com/office/officeart/2018/2/layout/IconCircleList"/>
    <dgm:cxn modelId="{12E9765B-3D4B-4192-81E6-B9C0DDA732A1}" srcId="{566EE95A-C9EE-4B4E-AA4C-E31AC619384B}" destId="{200E8B0F-962C-4C2E-BF5B-E383360BDAED}" srcOrd="0" destOrd="0" parTransId="{CA1B7A0E-DFDA-4166-9E86-09BB829F915C}" sibTransId="{F0BD4A7E-F42D-4681-A8A9-A7730D2E4E2B}"/>
    <dgm:cxn modelId="{CB86C15F-3055-4D9B-93CE-BD516ABC3D31}" type="presOf" srcId="{200E8B0F-962C-4C2E-BF5B-E383360BDAED}" destId="{5C4924FD-E3BD-4F01-AC4A-2513AC2AB34C}" srcOrd="0" destOrd="0" presId="urn:microsoft.com/office/officeart/2018/2/layout/IconCircleList"/>
    <dgm:cxn modelId="{13C3CF63-F6A0-4C9E-887F-BD2669EC50CB}" type="presOf" srcId="{34AFE710-58A1-4E08-8D87-DC3A67C95B8D}" destId="{9FB4846B-9E5C-401D-A1C0-BBC28D94E880}" srcOrd="0" destOrd="0" presId="urn:microsoft.com/office/officeart/2018/2/layout/IconCircleList"/>
    <dgm:cxn modelId="{1031D243-3874-4B7D-8A42-48AF33138F77}" type="presOf" srcId="{2B185C48-D532-4A4F-B8CA-8F684CFBB251}" destId="{26508F56-F3EF-45FF-B29C-246DA32A5FF5}" srcOrd="0" destOrd="0" presId="urn:microsoft.com/office/officeart/2018/2/layout/IconCircleList"/>
    <dgm:cxn modelId="{FD6B9F49-6AC5-484D-B7F2-6DF863624ED5}" type="presOf" srcId="{F0BD4A7E-F42D-4681-A8A9-A7730D2E4E2B}" destId="{07128E68-A7AB-4ECC-B543-11DB90B213CE}" srcOrd="0" destOrd="0" presId="urn:microsoft.com/office/officeart/2018/2/layout/IconCircleList"/>
    <dgm:cxn modelId="{661B0F83-6EF7-4826-BDD6-81E8C38AAB6F}" srcId="{566EE95A-C9EE-4B4E-AA4C-E31AC619384B}" destId="{DCB47450-48A7-43AF-8F10-36B0316AABF1}" srcOrd="3" destOrd="0" parTransId="{FF369052-03D5-48D8-95F7-E7E23AE4B170}" sibTransId="{EEE0D79C-01E6-4495-8D16-9D95E43C07AC}"/>
    <dgm:cxn modelId="{59F37AA4-DC44-409E-8530-F7A303F650C2}" type="presOf" srcId="{566EE95A-C9EE-4B4E-AA4C-E31AC619384B}" destId="{495EAD42-A108-4DED-8C35-AD3572563D33}" srcOrd="0" destOrd="0" presId="urn:microsoft.com/office/officeart/2018/2/layout/IconCircleList"/>
    <dgm:cxn modelId="{F639E4C6-A054-4C79-B490-C91A6B1AD3B6}" type="presOf" srcId="{DCB47450-48A7-43AF-8F10-36B0316AABF1}" destId="{92DE97AB-359D-4677-BC25-124AD1B176D6}" srcOrd="0" destOrd="0" presId="urn:microsoft.com/office/officeart/2018/2/layout/IconCircleList"/>
    <dgm:cxn modelId="{2DF290C9-60D1-4125-95AD-01F2980F6B02}" srcId="{566EE95A-C9EE-4B4E-AA4C-E31AC619384B}" destId="{C6EB7CB3-BB5D-4981-A41F-244BE892C2C5}" srcOrd="1" destOrd="0" parTransId="{D824D0AF-A29E-4539-A50F-3BCD139F5716}" sibTransId="{34AFE710-58A1-4E08-8D87-DC3A67C95B8D}"/>
    <dgm:cxn modelId="{8634F2A2-C898-4C67-BFC8-43186377BCF8}" type="presParOf" srcId="{495EAD42-A108-4DED-8C35-AD3572563D33}" destId="{5F330D51-4A2C-4244-A405-A983CDC5C19D}" srcOrd="0" destOrd="0" presId="urn:microsoft.com/office/officeart/2018/2/layout/IconCircleList"/>
    <dgm:cxn modelId="{2E66A219-8BFD-4057-8A83-8ADD1FAAFD93}" type="presParOf" srcId="{5F330D51-4A2C-4244-A405-A983CDC5C19D}" destId="{0DE27DCF-124C-4674-ABA1-BC0255A993F6}" srcOrd="0" destOrd="0" presId="urn:microsoft.com/office/officeart/2018/2/layout/IconCircleList"/>
    <dgm:cxn modelId="{A1DB2251-63DA-4585-9411-D30E0BF47992}" type="presParOf" srcId="{0DE27DCF-124C-4674-ABA1-BC0255A993F6}" destId="{874591E4-1A43-4665-BFB6-85AFF6655F38}" srcOrd="0" destOrd="0" presId="urn:microsoft.com/office/officeart/2018/2/layout/IconCircleList"/>
    <dgm:cxn modelId="{0D616111-8F86-4125-BF93-D7D9C6056F7D}" type="presParOf" srcId="{0DE27DCF-124C-4674-ABA1-BC0255A993F6}" destId="{A435FB93-8768-4599-8173-2B5C5EA1DEEA}" srcOrd="1" destOrd="0" presId="urn:microsoft.com/office/officeart/2018/2/layout/IconCircleList"/>
    <dgm:cxn modelId="{79553C07-2F7A-458E-98E2-A6CABF3529DB}" type="presParOf" srcId="{0DE27DCF-124C-4674-ABA1-BC0255A993F6}" destId="{659AA822-5862-471A-9335-46583931C4FE}" srcOrd="2" destOrd="0" presId="urn:microsoft.com/office/officeart/2018/2/layout/IconCircleList"/>
    <dgm:cxn modelId="{08B6A437-35C6-49F1-BE03-D009A6E24AFE}" type="presParOf" srcId="{0DE27DCF-124C-4674-ABA1-BC0255A993F6}" destId="{5C4924FD-E3BD-4F01-AC4A-2513AC2AB34C}" srcOrd="3" destOrd="0" presId="urn:microsoft.com/office/officeart/2018/2/layout/IconCircleList"/>
    <dgm:cxn modelId="{CE8994C7-DE31-4599-8F96-67DACE581C16}" type="presParOf" srcId="{5F330D51-4A2C-4244-A405-A983CDC5C19D}" destId="{07128E68-A7AB-4ECC-B543-11DB90B213CE}" srcOrd="1" destOrd="0" presId="urn:microsoft.com/office/officeart/2018/2/layout/IconCircleList"/>
    <dgm:cxn modelId="{197AA27C-7465-4F06-A45E-16C01CB074D6}" type="presParOf" srcId="{5F330D51-4A2C-4244-A405-A983CDC5C19D}" destId="{042E8F18-D591-474A-B34A-ABD14BA314E5}" srcOrd="2" destOrd="0" presId="urn:microsoft.com/office/officeart/2018/2/layout/IconCircleList"/>
    <dgm:cxn modelId="{6720FAE3-A8F1-4CDA-95BF-884970151695}" type="presParOf" srcId="{042E8F18-D591-474A-B34A-ABD14BA314E5}" destId="{21EB453B-E239-4611-A4CA-CBCE7A96A23A}" srcOrd="0" destOrd="0" presId="urn:microsoft.com/office/officeart/2018/2/layout/IconCircleList"/>
    <dgm:cxn modelId="{72E01A40-78A4-4183-B62F-87FF0BB6BF88}" type="presParOf" srcId="{042E8F18-D591-474A-B34A-ABD14BA314E5}" destId="{914347C1-2A15-4A7A-8EB9-F9437D414BB5}" srcOrd="1" destOrd="0" presId="urn:microsoft.com/office/officeart/2018/2/layout/IconCircleList"/>
    <dgm:cxn modelId="{ACCA4083-A493-4E8F-A732-A765592B02B1}" type="presParOf" srcId="{042E8F18-D591-474A-B34A-ABD14BA314E5}" destId="{3F2D6350-2E11-49AD-9459-1BC39415863D}" srcOrd="2" destOrd="0" presId="urn:microsoft.com/office/officeart/2018/2/layout/IconCircleList"/>
    <dgm:cxn modelId="{D108ACDC-7C25-4AC5-BF50-3E6561989228}" type="presParOf" srcId="{042E8F18-D591-474A-B34A-ABD14BA314E5}" destId="{D95EF1BB-48F9-4548-9DD1-349C74CAD63E}" srcOrd="3" destOrd="0" presId="urn:microsoft.com/office/officeart/2018/2/layout/IconCircleList"/>
    <dgm:cxn modelId="{B870EAFA-356B-4DE3-9625-A1B7B1654EF1}" type="presParOf" srcId="{5F330D51-4A2C-4244-A405-A983CDC5C19D}" destId="{9FB4846B-9E5C-401D-A1C0-BBC28D94E880}" srcOrd="3" destOrd="0" presId="urn:microsoft.com/office/officeart/2018/2/layout/IconCircleList"/>
    <dgm:cxn modelId="{4F8EDC0D-326A-41A7-8CCB-6AEC91842AF7}" type="presParOf" srcId="{5F330D51-4A2C-4244-A405-A983CDC5C19D}" destId="{B4732940-49B2-40AA-9300-8E253BCB8B73}" srcOrd="4" destOrd="0" presId="urn:microsoft.com/office/officeart/2018/2/layout/IconCircleList"/>
    <dgm:cxn modelId="{828F571A-39C7-4D4C-9B49-EDA82772B4CD}" type="presParOf" srcId="{B4732940-49B2-40AA-9300-8E253BCB8B73}" destId="{86E31F57-13A0-4125-997F-C39ABE11C285}" srcOrd="0" destOrd="0" presId="urn:microsoft.com/office/officeart/2018/2/layout/IconCircleList"/>
    <dgm:cxn modelId="{102A9004-E32E-4046-89B8-6005084590A8}" type="presParOf" srcId="{B4732940-49B2-40AA-9300-8E253BCB8B73}" destId="{6FADBA92-B079-4A04-85F3-3C7A3CF4C8C5}" srcOrd="1" destOrd="0" presId="urn:microsoft.com/office/officeart/2018/2/layout/IconCircleList"/>
    <dgm:cxn modelId="{631840B4-7AF7-45BE-B92B-74CD52C262E3}" type="presParOf" srcId="{B4732940-49B2-40AA-9300-8E253BCB8B73}" destId="{D8B1EF9F-FAC9-4F6D-8145-761B302E1172}" srcOrd="2" destOrd="0" presId="urn:microsoft.com/office/officeart/2018/2/layout/IconCircleList"/>
    <dgm:cxn modelId="{543FA00B-60C3-4232-A773-7D2CE778A2B6}" type="presParOf" srcId="{B4732940-49B2-40AA-9300-8E253BCB8B73}" destId="{E1D44507-A0E4-43DE-AF79-FCDF709BFB7C}" srcOrd="3" destOrd="0" presId="urn:microsoft.com/office/officeart/2018/2/layout/IconCircleList"/>
    <dgm:cxn modelId="{43FE2A8E-6408-4883-B2B1-B2E915E54247}" type="presParOf" srcId="{5F330D51-4A2C-4244-A405-A983CDC5C19D}" destId="{26508F56-F3EF-45FF-B29C-246DA32A5FF5}" srcOrd="5" destOrd="0" presId="urn:microsoft.com/office/officeart/2018/2/layout/IconCircleList"/>
    <dgm:cxn modelId="{018CA7E1-5B5C-45B1-810F-1EEB6A9D728D}" type="presParOf" srcId="{5F330D51-4A2C-4244-A405-A983CDC5C19D}" destId="{C208A6C6-2778-449E-BE9A-207C15AF8961}" srcOrd="6" destOrd="0" presId="urn:microsoft.com/office/officeart/2018/2/layout/IconCircleList"/>
    <dgm:cxn modelId="{81776C02-4058-4E59-BC8A-650560C6C9E4}" type="presParOf" srcId="{C208A6C6-2778-449E-BE9A-207C15AF8961}" destId="{F570DACD-1D47-4ECE-B718-D4122F10652F}" srcOrd="0" destOrd="0" presId="urn:microsoft.com/office/officeart/2018/2/layout/IconCircleList"/>
    <dgm:cxn modelId="{EF145DA9-AF1C-4189-B554-4C9041A931C7}" type="presParOf" srcId="{C208A6C6-2778-449E-BE9A-207C15AF8961}" destId="{9D5CE00A-8AE5-4853-BD73-3C8EAA160017}" srcOrd="1" destOrd="0" presId="urn:microsoft.com/office/officeart/2018/2/layout/IconCircleList"/>
    <dgm:cxn modelId="{E45CF191-8CB1-4AC8-A691-EDF8AFF6E2F8}" type="presParOf" srcId="{C208A6C6-2778-449E-BE9A-207C15AF8961}" destId="{4E5FEB5D-83C4-4692-A385-51E5F3E69E53}" srcOrd="2" destOrd="0" presId="urn:microsoft.com/office/officeart/2018/2/layout/IconCircleList"/>
    <dgm:cxn modelId="{4210AB91-F59E-413B-AC91-62711E4D2027}" type="presParOf" srcId="{C208A6C6-2778-449E-BE9A-207C15AF8961}" destId="{92DE97AB-359D-4677-BC25-124AD1B176D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15542-4E13-4A30-AFAE-DD2D670D5574}">
      <dsp:nvSpPr>
        <dsp:cNvPr id="0" name=""/>
        <dsp:cNvSpPr/>
      </dsp:nvSpPr>
      <dsp:spPr>
        <a:xfrm>
          <a:off x="0" y="2626263"/>
          <a:ext cx="11215234" cy="17231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This approach connects with Maslow’s Hierarchy of Needs, emphasizing both esteem and self-actualization. By revealing the meticulous craftsmanship and forward-thinking design, customers gain confidence in the product’s reliability while fulfilling their desire for high-performance solutions without compromise. This reinforces the idea that innovation drives excellence at an affordable price.</a:t>
          </a:r>
        </a:p>
      </dsp:txBody>
      <dsp:txXfrm>
        <a:off x="0" y="2626263"/>
        <a:ext cx="11215234" cy="1723112"/>
      </dsp:txXfrm>
    </dsp:sp>
    <dsp:sp modelId="{697B3472-7CCC-487B-9664-50CBF3570365}">
      <dsp:nvSpPr>
        <dsp:cNvPr id="0" name=""/>
        <dsp:cNvSpPr/>
      </dsp:nvSpPr>
      <dsp:spPr>
        <a:xfrm rot="10800000">
          <a:off x="0" y="1962"/>
          <a:ext cx="11215234" cy="265014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Showcasing the power of innovation behind the scenes and giving customers a closer look at how cutting-edge advancements redefine quality and efficiency.</a:t>
          </a:r>
        </a:p>
      </dsp:txBody>
      <dsp:txXfrm rot="10800000">
        <a:off x="0" y="1962"/>
        <a:ext cx="11215234" cy="17219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591E4-1A43-4665-BFB6-85AFF6655F38}">
      <dsp:nvSpPr>
        <dsp:cNvPr id="0" name=""/>
        <dsp:cNvSpPr/>
      </dsp:nvSpPr>
      <dsp:spPr>
        <a:xfrm>
          <a:off x="101508" y="621603"/>
          <a:ext cx="1278714" cy="12787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35FB93-8768-4599-8173-2B5C5EA1DEEA}">
      <dsp:nvSpPr>
        <dsp:cNvPr id="0" name=""/>
        <dsp:cNvSpPr/>
      </dsp:nvSpPr>
      <dsp:spPr>
        <a:xfrm>
          <a:off x="370038" y="890133"/>
          <a:ext cx="741654" cy="741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4924FD-E3BD-4F01-AC4A-2513AC2AB34C}">
      <dsp:nvSpPr>
        <dsp:cNvPr id="0" name=""/>
        <dsp:cNvSpPr/>
      </dsp:nvSpPr>
      <dsp:spPr>
        <a:xfrm>
          <a:off x="1654232" y="621603"/>
          <a:ext cx="3014111" cy="1278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bg1"/>
              </a:solidFill>
              <a:latin typeface="+mn-lt"/>
            </a:rPr>
            <a:t>In the survey published, respondents ultimately chose New Balance over ASICS, but by a small margin</a:t>
          </a:r>
          <a:r>
            <a:rPr lang="en-US" sz="1400" kern="1200" dirty="0">
              <a:latin typeface="+mn-lt"/>
            </a:rPr>
            <a:t>.</a:t>
          </a:r>
        </a:p>
      </dsp:txBody>
      <dsp:txXfrm>
        <a:off x="1654232" y="621603"/>
        <a:ext cx="3014111" cy="1278714"/>
      </dsp:txXfrm>
    </dsp:sp>
    <dsp:sp modelId="{21EB453B-E239-4611-A4CA-CBCE7A96A23A}">
      <dsp:nvSpPr>
        <dsp:cNvPr id="0" name=""/>
        <dsp:cNvSpPr/>
      </dsp:nvSpPr>
      <dsp:spPr>
        <a:xfrm>
          <a:off x="5193530" y="621603"/>
          <a:ext cx="1278714" cy="12787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4347C1-2A15-4A7A-8EB9-F9437D414BB5}">
      <dsp:nvSpPr>
        <dsp:cNvPr id="0" name=""/>
        <dsp:cNvSpPr/>
      </dsp:nvSpPr>
      <dsp:spPr>
        <a:xfrm>
          <a:off x="5462060" y="890133"/>
          <a:ext cx="741654" cy="741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5EF1BB-48F9-4548-9DD1-349C74CAD63E}">
      <dsp:nvSpPr>
        <dsp:cNvPr id="0" name=""/>
        <dsp:cNvSpPr/>
      </dsp:nvSpPr>
      <dsp:spPr>
        <a:xfrm>
          <a:off x="6746254" y="621603"/>
          <a:ext cx="3014111" cy="1278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bg1"/>
              </a:solidFill>
            </a:rPr>
            <a:t>Perception - Consumers felt ASICS did not meet their standards when it came to price and Durableness of the brands products.</a:t>
          </a:r>
        </a:p>
      </dsp:txBody>
      <dsp:txXfrm>
        <a:off x="6746254" y="621603"/>
        <a:ext cx="3014111" cy="1278714"/>
      </dsp:txXfrm>
    </dsp:sp>
    <dsp:sp modelId="{86E31F57-13A0-4125-997F-C39ABE11C285}">
      <dsp:nvSpPr>
        <dsp:cNvPr id="0" name=""/>
        <dsp:cNvSpPr/>
      </dsp:nvSpPr>
      <dsp:spPr>
        <a:xfrm>
          <a:off x="101508" y="2678761"/>
          <a:ext cx="1278714" cy="12787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ADBA92-B079-4A04-85F3-3C7A3CF4C8C5}">
      <dsp:nvSpPr>
        <dsp:cNvPr id="0" name=""/>
        <dsp:cNvSpPr/>
      </dsp:nvSpPr>
      <dsp:spPr>
        <a:xfrm>
          <a:off x="370038" y="2947291"/>
          <a:ext cx="741654" cy="741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D44507-A0E4-43DE-AF79-FCDF709BFB7C}">
      <dsp:nvSpPr>
        <dsp:cNvPr id="0" name=""/>
        <dsp:cNvSpPr/>
      </dsp:nvSpPr>
      <dsp:spPr>
        <a:xfrm>
          <a:off x="1654232" y="2678761"/>
          <a:ext cx="3014111" cy="1278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bg1"/>
              </a:solidFill>
            </a:rPr>
            <a:t>Solution - By using the previously referred marketing campaign, ASICS can educate their consumers on the technology and premium materials that are used for their products. All while still being reasonably priced</a:t>
          </a:r>
          <a:r>
            <a:rPr lang="en-US" sz="1400" kern="1200" dirty="0"/>
            <a:t>.</a:t>
          </a:r>
        </a:p>
      </dsp:txBody>
      <dsp:txXfrm>
        <a:off x="1654232" y="2678761"/>
        <a:ext cx="3014111" cy="1278714"/>
      </dsp:txXfrm>
    </dsp:sp>
    <dsp:sp modelId="{F570DACD-1D47-4ECE-B718-D4122F10652F}">
      <dsp:nvSpPr>
        <dsp:cNvPr id="0" name=""/>
        <dsp:cNvSpPr/>
      </dsp:nvSpPr>
      <dsp:spPr>
        <a:xfrm>
          <a:off x="5193530" y="2678761"/>
          <a:ext cx="1278714" cy="12787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5CE00A-8AE5-4853-BD73-3C8EAA160017}">
      <dsp:nvSpPr>
        <dsp:cNvPr id="0" name=""/>
        <dsp:cNvSpPr/>
      </dsp:nvSpPr>
      <dsp:spPr>
        <a:xfrm>
          <a:off x="5462060" y="2947291"/>
          <a:ext cx="741654" cy="741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DE97AB-359D-4677-BC25-124AD1B176D6}">
      <dsp:nvSpPr>
        <dsp:cNvPr id="0" name=""/>
        <dsp:cNvSpPr/>
      </dsp:nvSpPr>
      <dsp:spPr>
        <a:xfrm>
          <a:off x="6746254" y="2678761"/>
          <a:ext cx="3014111" cy="1278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bg1"/>
              </a:solidFill>
            </a:rPr>
            <a:t>If the proposed strategy is utilized correctly and efficiently, this can hopefully change the perceptions of consumers and ultimately grow ASICS market position.</a:t>
          </a:r>
        </a:p>
      </dsp:txBody>
      <dsp:txXfrm>
        <a:off x="6746254" y="2678761"/>
        <a:ext cx="3014111" cy="12787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US" smtClean="0"/>
              <a:t>3/2/2026</a:t>
            </a:fld>
            <a:endParaRPr lang="en-US"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US" smtClean="0"/>
              <a:t>‹#›</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3/2/2026</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a:t>Click to edit Master subtitle style</a:t>
            </a:r>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Click to edit Master text styles</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p:txBody>
          <a:bodyPr/>
          <a:lstStyle/>
          <a:p>
            <a:r>
              <a:rPr lang="en-US" sz="4800" dirty="0"/>
              <a:t>Attitude Change Project</a:t>
            </a:r>
          </a:p>
        </p:txBody>
      </p:sp>
      <p:sp>
        <p:nvSpPr>
          <p:cNvPr id="3" name="Subtitle 2">
            <a:extLst>
              <a:ext uri="{FF2B5EF4-FFF2-40B4-BE49-F238E27FC236}">
                <a16:creationId xmlns:a16="http://schemas.microsoft.com/office/drawing/2014/main" id="{0D537F64-4C96-4AA8-BB21-E8053A3186DD}"/>
              </a:ext>
            </a:extLst>
          </p:cNvPr>
          <p:cNvSpPr>
            <a:spLocks noGrp="1"/>
          </p:cNvSpPr>
          <p:nvPr>
            <p:ph type="subTitle" idx="1"/>
          </p:nvPr>
        </p:nvSpPr>
        <p:spPr>
          <a:xfrm>
            <a:off x="2761488" y="3721608"/>
            <a:ext cx="7077456" cy="1243584"/>
          </a:xfrm>
        </p:spPr>
        <p:txBody>
          <a:bodyPr>
            <a:normAutofit lnSpcReduction="10000"/>
          </a:bodyPr>
          <a:lstStyle/>
          <a:p>
            <a:pPr marL="0" indent="0">
              <a:buNone/>
            </a:pPr>
            <a:endParaRPr lang="en-US" dirty="0"/>
          </a:p>
          <a:p>
            <a:pPr marL="0" indent="0" algn="ctr">
              <a:buNone/>
            </a:pPr>
            <a:r>
              <a:rPr lang="en-US" dirty="0"/>
              <a:t>Gabriel Henderson</a:t>
            </a:r>
          </a:p>
          <a:p>
            <a:pPr marL="0" indent="0" algn="ctr">
              <a:buNone/>
            </a:pPr>
            <a:r>
              <a:rPr lang="en-US" sz="1200" dirty="0"/>
              <a:t>Tracy McCutcheon</a:t>
            </a:r>
          </a:p>
          <a:p>
            <a:pPr marL="0" indent="0" algn="ctr">
              <a:buNone/>
            </a:pPr>
            <a:r>
              <a:rPr lang="en-US" sz="1200" dirty="0"/>
              <a:t>April 28, 2025</a:t>
            </a:r>
          </a:p>
        </p:txBody>
      </p:sp>
    </p:spTree>
    <p:extLst>
      <p:ext uri="{BB962C8B-B14F-4D97-AF65-F5344CB8AC3E}">
        <p14:creationId xmlns:p14="http://schemas.microsoft.com/office/powerpoint/2010/main" val="394693459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title"/>
          </p:nvPr>
        </p:nvSpPr>
        <p:spPr>
          <a:xfrm>
            <a:off x="443365" y="563245"/>
            <a:ext cx="11214100" cy="727075"/>
          </a:xfrm>
        </p:spPr>
        <p:txBody>
          <a:bodyPr wrap="square" anchor="t">
            <a:normAutofit/>
          </a:bodyPr>
          <a:lstStyle/>
          <a:p>
            <a:r>
              <a:rPr lang="en-GB" sz="3100" dirty="0"/>
              <a:t>Weighted Brand Belief</a:t>
            </a:r>
            <a:br>
              <a:rPr lang="en-GB" sz="1500" dirty="0"/>
            </a:br>
            <a:endParaRPr lang="en-GB" sz="1500" dirty="0"/>
          </a:p>
        </p:txBody>
      </p:sp>
      <p:sp>
        <p:nvSpPr>
          <p:cNvPr id="8" name="Slide Number Placeholder 2">
            <a:extLst>
              <a:ext uri="{FF2B5EF4-FFF2-40B4-BE49-F238E27FC236}">
                <a16:creationId xmlns:a16="http://schemas.microsoft.com/office/drawing/2014/main" id="{24773176-AA91-98CA-9C27-89CDA5B35CE6}"/>
              </a:ext>
            </a:extLst>
          </p:cNvPr>
          <p:cNvSpPr>
            <a:spLocks noGrp="1"/>
          </p:cNvSpPr>
          <p:nvPr>
            <p:ph type="sldNum" sz="quarter" idx="12"/>
          </p:nvPr>
        </p:nvSpPr>
        <p:spPr>
          <a:xfrm>
            <a:off x="11252200" y="6315075"/>
            <a:ext cx="406400" cy="365125"/>
          </a:xfrm>
        </p:spPr>
        <p:txBody>
          <a:bodyPr/>
          <a:lstStyle/>
          <a:p>
            <a:pPr>
              <a:spcAft>
                <a:spcPts val="600"/>
              </a:spcAft>
            </a:pPr>
            <a:fld id="{C263D6C4-4840-40CC-AC84-17E24B3B7BDE}" type="slidenum">
              <a:rPr lang="en-US" noProof="0" smtClean="0"/>
              <a:pPr>
                <a:spcAft>
                  <a:spcPts val="600"/>
                </a:spcAft>
              </a:pPr>
              <a:t>10</a:t>
            </a:fld>
            <a:endParaRPr lang="en-US" noProof="0"/>
          </a:p>
        </p:txBody>
      </p:sp>
      <p:graphicFrame>
        <p:nvGraphicFramePr>
          <p:cNvPr id="3" name="Chart 2">
            <a:extLst>
              <a:ext uri="{FF2B5EF4-FFF2-40B4-BE49-F238E27FC236}">
                <a16:creationId xmlns:a16="http://schemas.microsoft.com/office/drawing/2014/main" id="{0B9EC3F6-A48C-59E9-C575-813EB2FC74C4}"/>
              </a:ext>
            </a:extLst>
          </p:cNvPr>
          <p:cNvGraphicFramePr>
            <a:graphicFrameLocks/>
          </p:cNvGraphicFramePr>
          <p:nvPr>
            <p:extLst>
              <p:ext uri="{D42A27DB-BD31-4B8C-83A1-F6EECF244321}">
                <p14:modId xmlns:p14="http://schemas.microsoft.com/office/powerpoint/2010/main" val="4231149511"/>
              </p:ext>
            </p:extLst>
          </p:nvPr>
        </p:nvGraphicFramePr>
        <p:xfrm>
          <a:off x="443365" y="1371601"/>
          <a:ext cx="11215235" cy="336296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033D1129-CFF8-3604-9A8A-E75CB8094194}"/>
              </a:ext>
            </a:extLst>
          </p:cNvPr>
          <p:cNvSpPr txBox="1"/>
          <p:nvPr/>
        </p:nvSpPr>
        <p:spPr>
          <a:xfrm>
            <a:off x="906780" y="5090160"/>
            <a:ext cx="10378440" cy="923330"/>
          </a:xfrm>
          <a:prstGeom prst="rect">
            <a:avLst/>
          </a:prstGeom>
          <a:noFill/>
        </p:spPr>
        <p:txBody>
          <a:bodyPr wrap="square" rtlCol="0">
            <a:spAutoFit/>
          </a:bodyPr>
          <a:lstStyle/>
          <a:p>
            <a:pPr algn="ctr"/>
            <a:r>
              <a:rPr lang="en-US" dirty="0">
                <a:solidFill>
                  <a:schemeClr val="bg1"/>
                </a:solidFill>
              </a:rPr>
              <a:t>- This is the difference between New Balance and ASICS attributes.</a:t>
            </a:r>
          </a:p>
          <a:p>
            <a:pPr algn="ctr"/>
            <a:endParaRPr lang="en-US" dirty="0">
              <a:solidFill>
                <a:schemeClr val="bg1"/>
              </a:solidFill>
            </a:endParaRPr>
          </a:p>
          <a:p>
            <a:pPr algn="ctr"/>
            <a:r>
              <a:rPr lang="en-US" dirty="0">
                <a:solidFill>
                  <a:schemeClr val="bg1"/>
                </a:solidFill>
              </a:rPr>
              <a:t>- ASICS finished at the top in two categories but ultimately still averaged lower than New Balance.</a:t>
            </a:r>
          </a:p>
        </p:txBody>
      </p:sp>
    </p:spTree>
    <p:extLst>
      <p:ext uri="{BB962C8B-B14F-4D97-AF65-F5344CB8AC3E}">
        <p14:creationId xmlns:p14="http://schemas.microsoft.com/office/powerpoint/2010/main" val="42977186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title"/>
          </p:nvPr>
        </p:nvSpPr>
        <p:spPr>
          <a:xfrm>
            <a:off x="444500" y="542925"/>
            <a:ext cx="11214100" cy="535531"/>
          </a:xfrm>
        </p:spPr>
        <p:txBody>
          <a:bodyPr wrap="square" anchor="t">
            <a:normAutofit/>
          </a:bodyPr>
          <a:lstStyle/>
          <a:p>
            <a:r>
              <a:rPr lang="en-GB" dirty="0"/>
              <a:t>Total Attribute</a:t>
            </a:r>
          </a:p>
        </p:txBody>
      </p:sp>
      <p:sp>
        <p:nvSpPr>
          <p:cNvPr id="8" name="Slide Number Placeholder 2">
            <a:extLst>
              <a:ext uri="{FF2B5EF4-FFF2-40B4-BE49-F238E27FC236}">
                <a16:creationId xmlns:a16="http://schemas.microsoft.com/office/drawing/2014/main" id="{13A9839E-7FFF-E82A-9425-8CFC7438A98C}"/>
              </a:ext>
            </a:extLst>
          </p:cNvPr>
          <p:cNvSpPr>
            <a:spLocks noGrp="1"/>
          </p:cNvSpPr>
          <p:nvPr>
            <p:ph type="sldNum" sz="quarter" idx="12"/>
          </p:nvPr>
        </p:nvSpPr>
        <p:spPr>
          <a:xfrm>
            <a:off x="11252200" y="6315075"/>
            <a:ext cx="406400" cy="365125"/>
          </a:xfrm>
        </p:spPr>
        <p:txBody>
          <a:bodyPr/>
          <a:lstStyle/>
          <a:p>
            <a:pPr>
              <a:spcAft>
                <a:spcPts val="600"/>
              </a:spcAft>
            </a:pPr>
            <a:fld id="{C263D6C4-4840-40CC-AC84-17E24B3B7BDE}" type="slidenum">
              <a:rPr lang="en-US" noProof="0" smtClean="0"/>
              <a:pPr>
                <a:spcAft>
                  <a:spcPts val="600"/>
                </a:spcAft>
              </a:pPr>
              <a:t>11</a:t>
            </a:fld>
            <a:endParaRPr lang="en-US" noProof="0"/>
          </a:p>
        </p:txBody>
      </p:sp>
      <p:graphicFrame>
        <p:nvGraphicFramePr>
          <p:cNvPr id="3" name="Chart 2">
            <a:extLst>
              <a:ext uri="{FF2B5EF4-FFF2-40B4-BE49-F238E27FC236}">
                <a16:creationId xmlns:a16="http://schemas.microsoft.com/office/drawing/2014/main" id="{D008D22F-D52B-783B-E3A6-0CB8C88C5D5C}"/>
              </a:ext>
            </a:extLst>
          </p:cNvPr>
          <p:cNvGraphicFramePr>
            <a:graphicFrameLocks/>
          </p:cNvGraphicFramePr>
          <p:nvPr>
            <p:extLst>
              <p:ext uri="{D42A27DB-BD31-4B8C-83A1-F6EECF244321}">
                <p14:modId xmlns:p14="http://schemas.microsoft.com/office/powerpoint/2010/main" val="3259113166"/>
              </p:ext>
            </p:extLst>
          </p:nvPr>
        </p:nvGraphicFramePr>
        <p:xfrm>
          <a:off x="444500" y="1398905"/>
          <a:ext cx="11215235" cy="321373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5B7B6B18-36A1-69D0-5042-7A0467F274D3}"/>
              </a:ext>
            </a:extLst>
          </p:cNvPr>
          <p:cNvSpPr txBox="1"/>
          <p:nvPr/>
        </p:nvSpPr>
        <p:spPr>
          <a:xfrm>
            <a:off x="904240" y="5049520"/>
            <a:ext cx="10180320" cy="646331"/>
          </a:xfrm>
          <a:prstGeom prst="rect">
            <a:avLst/>
          </a:prstGeom>
          <a:noFill/>
        </p:spPr>
        <p:txBody>
          <a:bodyPr wrap="square" rtlCol="0">
            <a:spAutoFit/>
          </a:bodyPr>
          <a:lstStyle/>
          <a:p>
            <a:pPr algn="ctr"/>
            <a:r>
              <a:rPr lang="en-US" dirty="0">
                <a:solidFill>
                  <a:schemeClr val="bg1"/>
                </a:solidFill>
              </a:rPr>
              <a:t>While the two were quite similar, New Balance ended up with a higher total. Let's take-a-look at what caused this.</a:t>
            </a:r>
          </a:p>
        </p:txBody>
      </p:sp>
    </p:spTree>
    <p:extLst>
      <p:ext uri="{BB962C8B-B14F-4D97-AF65-F5344CB8AC3E}">
        <p14:creationId xmlns:p14="http://schemas.microsoft.com/office/powerpoint/2010/main" val="4406968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dirty="0"/>
              <a:t>Proposed Scenario</a:t>
            </a:r>
          </a:p>
        </p:txBody>
      </p:sp>
      <p:sp>
        <p:nvSpPr>
          <p:cNvPr id="2" name="Slide Number Placeholder 1">
            <a:extLst>
              <a:ext uri="{FF2B5EF4-FFF2-40B4-BE49-F238E27FC236}">
                <a16:creationId xmlns:a16="http://schemas.microsoft.com/office/drawing/2014/main" id="{6D90B5C6-1CB0-445E-99D1-8E2FE8C59B50}"/>
              </a:ext>
            </a:extLst>
          </p:cNvPr>
          <p:cNvSpPr>
            <a:spLocks noGrp="1"/>
          </p:cNvSpPr>
          <p:nvPr>
            <p:ph type="sldNum" sz="quarter" idx="12"/>
          </p:nvPr>
        </p:nvSpPr>
        <p:spPr/>
        <p:txBody>
          <a:bodyPr/>
          <a:lstStyle/>
          <a:p>
            <a:fld id="{C263D6C4-4840-40CC-AC84-17E24B3B7BDE}" type="slidenum">
              <a:rPr lang="en-US" smtClean="0"/>
              <a:pPr/>
              <a:t>12</a:t>
            </a:fld>
            <a:endParaRPr lang="en-US" dirty="0"/>
          </a:p>
        </p:txBody>
      </p:sp>
      <p:sp>
        <p:nvSpPr>
          <p:cNvPr id="3" name="Text Placeholder 2">
            <a:extLst>
              <a:ext uri="{FF2B5EF4-FFF2-40B4-BE49-F238E27FC236}">
                <a16:creationId xmlns:a16="http://schemas.microsoft.com/office/drawing/2014/main" id="{06554A61-D199-469B-AB0C-B68F82B5059F}"/>
              </a:ext>
            </a:extLst>
          </p:cNvPr>
          <p:cNvSpPr>
            <a:spLocks noGrp="1"/>
          </p:cNvSpPr>
          <p:nvPr>
            <p:ph type="body" sz="quarter" idx="13"/>
          </p:nvPr>
        </p:nvSpPr>
        <p:spPr>
          <a:xfrm>
            <a:off x="1365250" y="1483379"/>
            <a:ext cx="9372600" cy="1796270"/>
          </a:xfrm>
        </p:spPr>
        <p:txBody>
          <a:bodyPr anchor="t">
            <a:normAutofit/>
          </a:bodyPr>
          <a:lstStyle/>
          <a:p>
            <a:r>
              <a:rPr lang="en-US" sz="2800" dirty="0"/>
              <a:t>“You’re a passionate runner, and a close friend of yours has decided to start running too. Since they don’t own any running shoes yet, they turn to you for advice on which pair they should buy.”</a:t>
            </a:r>
          </a:p>
        </p:txBody>
      </p:sp>
      <p:sp>
        <p:nvSpPr>
          <p:cNvPr id="5" name="Rectangle: Rounded Corners 4">
            <a:extLst>
              <a:ext uri="{FF2B5EF4-FFF2-40B4-BE49-F238E27FC236}">
                <a16:creationId xmlns:a16="http://schemas.microsoft.com/office/drawing/2014/main" id="{5774F2A7-1EC5-44BC-886C-352270ED27F6}"/>
              </a:ext>
            </a:extLst>
          </p:cNvPr>
          <p:cNvSpPr/>
          <p:nvPr/>
        </p:nvSpPr>
        <p:spPr>
          <a:xfrm>
            <a:off x="1397000" y="1463803"/>
            <a:ext cx="9398000" cy="1711960"/>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New Balance Logo, symbol, meaning, history, PNG, brand">
            <a:extLst>
              <a:ext uri="{FF2B5EF4-FFF2-40B4-BE49-F238E27FC236}">
                <a16:creationId xmlns:a16="http://schemas.microsoft.com/office/drawing/2014/main" id="{8EEA3D01-8ADA-320A-A968-D219BD59A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180" y="3419222"/>
            <a:ext cx="2669540" cy="15025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sics Logo PNG Transparent &amp; SVG Vector - Freebie Supply">
            <a:extLst>
              <a:ext uri="{FF2B5EF4-FFF2-40B4-BE49-F238E27FC236}">
                <a16:creationId xmlns:a16="http://schemas.microsoft.com/office/drawing/2014/main" id="{99D85E2C-33DC-684C-6B18-A3094D69A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880" y="3522489"/>
            <a:ext cx="3987800" cy="12960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A0A9E1CD-4CCB-8F98-24B6-3B07E0508EEE}"/>
              </a:ext>
            </a:extLst>
          </p:cNvPr>
          <p:cNvSpPr/>
          <p:nvPr/>
        </p:nvSpPr>
        <p:spPr>
          <a:xfrm>
            <a:off x="2896870" y="5165250"/>
            <a:ext cx="6309360" cy="1016000"/>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8650C6E-2895-B705-F34D-E85B46BAA1F2}"/>
              </a:ext>
            </a:extLst>
          </p:cNvPr>
          <p:cNvSpPr txBox="1"/>
          <p:nvPr/>
        </p:nvSpPr>
        <p:spPr>
          <a:xfrm>
            <a:off x="2896870" y="5196048"/>
            <a:ext cx="6309360" cy="1015663"/>
          </a:xfrm>
          <a:prstGeom prst="rect">
            <a:avLst/>
          </a:prstGeom>
          <a:noFill/>
        </p:spPr>
        <p:txBody>
          <a:bodyPr wrap="square" rtlCol="0">
            <a:spAutoFit/>
          </a:bodyPr>
          <a:lstStyle/>
          <a:p>
            <a:pPr algn="ctr"/>
            <a:r>
              <a:rPr lang="en-US" sz="2000" dirty="0">
                <a:solidFill>
                  <a:schemeClr val="bg1"/>
                </a:solidFill>
              </a:rPr>
              <a:t>More people preferred New Balance over ASICS mainly because they perceive it as better priced and more durable</a:t>
            </a:r>
            <a:endParaRPr lang="en-US" sz="2000" dirty="0"/>
          </a:p>
        </p:txBody>
      </p:sp>
      <p:sp>
        <p:nvSpPr>
          <p:cNvPr id="8" name="Arrow: Up 7">
            <a:extLst>
              <a:ext uri="{FF2B5EF4-FFF2-40B4-BE49-F238E27FC236}">
                <a16:creationId xmlns:a16="http://schemas.microsoft.com/office/drawing/2014/main" id="{EE491E46-125B-15DB-A739-59938BB45C30}"/>
              </a:ext>
            </a:extLst>
          </p:cNvPr>
          <p:cNvSpPr/>
          <p:nvPr/>
        </p:nvSpPr>
        <p:spPr>
          <a:xfrm>
            <a:off x="1290320" y="3684573"/>
            <a:ext cx="629920" cy="71470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C2DFDA63-6805-1649-2A24-38B0474D3908}"/>
              </a:ext>
            </a:extLst>
          </p:cNvPr>
          <p:cNvSpPr/>
          <p:nvPr/>
        </p:nvSpPr>
        <p:spPr>
          <a:xfrm>
            <a:off x="6096000" y="3684573"/>
            <a:ext cx="609600" cy="71470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582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36C6F-CE6D-1EA4-0675-6165F0907852}"/>
              </a:ext>
            </a:extLst>
          </p:cNvPr>
          <p:cNvSpPr>
            <a:spLocks noGrp="1"/>
          </p:cNvSpPr>
          <p:nvPr>
            <p:ph type="title"/>
          </p:nvPr>
        </p:nvSpPr>
        <p:spPr/>
        <p:txBody>
          <a:bodyPr/>
          <a:lstStyle/>
          <a:p>
            <a:r>
              <a:rPr lang="en-US" dirty="0"/>
              <a:t>Attitude Change Strategy</a:t>
            </a:r>
          </a:p>
        </p:txBody>
      </p:sp>
      <p:sp>
        <p:nvSpPr>
          <p:cNvPr id="3" name="Slide Number Placeholder 2">
            <a:extLst>
              <a:ext uri="{FF2B5EF4-FFF2-40B4-BE49-F238E27FC236}">
                <a16:creationId xmlns:a16="http://schemas.microsoft.com/office/drawing/2014/main" id="{D7B69ADB-96F0-A914-2727-8B8C78EED703}"/>
              </a:ext>
            </a:extLst>
          </p:cNvPr>
          <p:cNvSpPr>
            <a:spLocks noGrp="1"/>
          </p:cNvSpPr>
          <p:nvPr>
            <p:ph type="sldNum" sz="quarter" idx="12"/>
          </p:nvPr>
        </p:nvSpPr>
        <p:spPr/>
        <p:txBody>
          <a:bodyPr/>
          <a:lstStyle/>
          <a:p>
            <a:fld id="{C263D6C4-4840-40CC-AC84-17E24B3B7BDE}" type="slidenum">
              <a:rPr lang="en-US" noProof="0" smtClean="0"/>
              <a:pPr/>
              <a:t>13</a:t>
            </a:fld>
            <a:endParaRPr lang="en-US" noProof="0" dirty="0"/>
          </a:p>
        </p:txBody>
      </p:sp>
      <p:sp>
        <p:nvSpPr>
          <p:cNvPr id="4" name="Text Placeholder 3">
            <a:extLst>
              <a:ext uri="{FF2B5EF4-FFF2-40B4-BE49-F238E27FC236}">
                <a16:creationId xmlns:a16="http://schemas.microsoft.com/office/drawing/2014/main" id="{19B75623-9BDE-246F-6626-C6E7DE857363}"/>
              </a:ext>
            </a:extLst>
          </p:cNvPr>
          <p:cNvSpPr>
            <a:spLocks noGrp="1"/>
          </p:cNvSpPr>
          <p:nvPr>
            <p:ph type="body" sz="quarter" idx="13"/>
          </p:nvPr>
        </p:nvSpPr>
        <p:spPr>
          <a:xfrm>
            <a:off x="1409700" y="1749570"/>
            <a:ext cx="9372600" cy="4143230"/>
          </a:xfrm>
        </p:spPr>
        <p:txBody>
          <a:bodyPr anchor="t">
            <a:normAutofit lnSpcReduction="10000"/>
          </a:bodyPr>
          <a:lstStyle/>
          <a:p>
            <a:pPr algn="l"/>
            <a:r>
              <a:rPr lang="en-US" sz="1800" dirty="0"/>
              <a:t>- We propose ASICS uses the knowledge function attitude change strategy in a campaign titled "Performance with Purpose." This campaign aims to inform consumers about ASICS' commitment to durability, innovation, and value.</a:t>
            </a:r>
          </a:p>
          <a:p>
            <a:pPr algn="l"/>
            <a:r>
              <a:rPr lang="en-US" sz="1800" dirty="0"/>
              <a:t>- Given that ASICS scored lower in price competitiveness compared to New Balance and faced concerns about outsole durability, we want to highlight these aspects in the campaign.</a:t>
            </a:r>
          </a:p>
          <a:p>
            <a:pPr algn="l"/>
            <a:r>
              <a:rPr lang="en-US" sz="1800" dirty="0"/>
              <a:t>- ASICS is known for its advanced technology and premium materials, but we need to show consumers that they are investing in long-term performance and reliability. We will showcase this through a campaign that covers social media, billboards, and digital content, emphasizing ASICS' scientific approach to footwear design and the durability of their products.</a:t>
            </a:r>
          </a:p>
          <a:p>
            <a:pPr algn="l"/>
            <a:r>
              <a:rPr lang="en-US" sz="1800" dirty="0"/>
              <a:t>- ASICS lost in perceived durability and price justification. We believe people aren’t fully aware of the engineering and research behind ASICS shoes. We need to educate and inform customers about the high-performance materials, rigorous testing, and long-term benefits that ASICS footwear provides.</a:t>
            </a:r>
          </a:p>
        </p:txBody>
      </p:sp>
    </p:spTree>
    <p:extLst>
      <p:ext uri="{BB962C8B-B14F-4D97-AF65-F5344CB8AC3E}">
        <p14:creationId xmlns:p14="http://schemas.microsoft.com/office/powerpoint/2010/main" val="1188996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C6E789-8F8B-039C-33A5-7D08438321BB}"/>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14</a:t>
            </a:fld>
            <a:endParaRPr lang="en-US" noProof="0"/>
          </a:p>
        </p:txBody>
      </p:sp>
      <p:pic>
        <p:nvPicPr>
          <p:cNvPr id="8" name="Picture 7" descr="A pair of grey and white running shoes&#10;&#10;AI-generated content may be incorrect.">
            <a:extLst>
              <a:ext uri="{FF2B5EF4-FFF2-40B4-BE49-F238E27FC236}">
                <a16:creationId xmlns:a16="http://schemas.microsoft.com/office/drawing/2014/main" id="{73673528-7D61-56CC-9020-BF1949EDECD5}"/>
              </a:ext>
            </a:extLst>
          </p:cNvPr>
          <p:cNvPicPr>
            <a:picLocks noChangeAspect="1"/>
          </p:cNvPicPr>
          <p:nvPr/>
        </p:nvPicPr>
        <p:blipFill>
          <a:blip r:embed="rId3"/>
          <a:stretch>
            <a:fillRect/>
          </a:stretch>
        </p:blipFill>
        <p:spPr>
          <a:xfrm>
            <a:off x="5171441" y="1016000"/>
            <a:ext cx="2661920" cy="3677920"/>
          </a:xfrm>
          <a:prstGeom prst="rect">
            <a:avLst/>
          </a:prstGeom>
        </p:spPr>
      </p:pic>
    </p:spTree>
    <p:extLst>
      <p:ext uri="{BB962C8B-B14F-4D97-AF65-F5344CB8AC3E}">
        <p14:creationId xmlns:p14="http://schemas.microsoft.com/office/powerpoint/2010/main" val="139784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3F6F-D21B-BF38-CA34-9F55A727095E}"/>
              </a:ext>
            </a:extLst>
          </p:cNvPr>
          <p:cNvSpPr>
            <a:spLocks noGrp="1"/>
          </p:cNvSpPr>
          <p:nvPr>
            <p:ph type="title"/>
          </p:nvPr>
        </p:nvSpPr>
        <p:spPr>
          <a:xfrm>
            <a:off x="444500" y="542925"/>
            <a:ext cx="11214100" cy="535531"/>
          </a:xfrm>
        </p:spPr>
        <p:txBody>
          <a:bodyPr wrap="square" anchor="t">
            <a:normAutofit/>
          </a:bodyPr>
          <a:lstStyle/>
          <a:p>
            <a:r>
              <a:rPr lang="en-US" dirty="0"/>
              <a:t>Attitude Change Strategy</a:t>
            </a:r>
          </a:p>
        </p:txBody>
      </p:sp>
      <p:sp>
        <p:nvSpPr>
          <p:cNvPr id="3" name="Slide Number Placeholder 2">
            <a:extLst>
              <a:ext uri="{FF2B5EF4-FFF2-40B4-BE49-F238E27FC236}">
                <a16:creationId xmlns:a16="http://schemas.microsoft.com/office/drawing/2014/main" id="{2A02C758-5168-4AFE-A104-2C3C8CF3CA86}"/>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15</a:t>
            </a:fld>
            <a:endParaRPr lang="en-US" noProof="0"/>
          </a:p>
        </p:txBody>
      </p:sp>
      <p:sp>
        <p:nvSpPr>
          <p:cNvPr id="13" name="Content Placeholder 3">
            <a:extLst>
              <a:ext uri="{FF2B5EF4-FFF2-40B4-BE49-F238E27FC236}">
                <a16:creationId xmlns:a16="http://schemas.microsoft.com/office/drawing/2014/main" id="{D656D469-34BC-5221-F5AA-02EE96F1E5DE}"/>
              </a:ext>
            </a:extLst>
          </p:cNvPr>
          <p:cNvSpPr>
            <a:spLocks noGrp="1"/>
          </p:cNvSpPr>
          <p:nvPr>
            <p:ph sz="half" idx="1"/>
          </p:nvPr>
        </p:nvSpPr>
        <p:spPr>
          <a:xfrm>
            <a:off x="443365" y="1517715"/>
            <a:ext cx="5184437" cy="4659248"/>
          </a:xfrm>
        </p:spPr>
        <p:txBody>
          <a:bodyPr>
            <a:normAutofit/>
          </a:bodyPr>
          <a:lstStyle/>
          <a:p>
            <a:pPr>
              <a:buFontTx/>
              <a:buChar char="-"/>
            </a:pPr>
            <a:r>
              <a:rPr lang="en-US" dirty="0"/>
              <a:t>This attitude change campaign will shift consumers perception that ASICS provides well-designed durable shoes at a reasonable price.</a:t>
            </a:r>
          </a:p>
          <a:p>
            <a:pPr>
              <a:buFontTx/>
              <a:buChar char="-"/>
            </a:pPr>
            <a:r>
              <a:rPr lang="en-US" dirty="0"/>
              <a:t>ASICS integrates patented durability technology to ensure every step is backed by long-lasting performance. This campaign highlights that ASICS isn’t just about style and comfort. They deliver innovation and endurance in every shoe. With advanced outsole materials and precision-engineered cushioning, ASICS proves that high-performance footwear can be both affordable and built to last. </a:t>
            </a:r>
          </a:p>
        </p:txBody>
      </p:sp>
      <p:pic>
        <p:nvPicPr>
          <p:cNvPr id="8" name="Picture 7" descr="A pair of grey and white running shoes&#10;&#10;AI-generated content may be incorrect.">
            <a:extLst>
              <a:ext uri="{FF2B5EF4-FFF2-40B4-BE49-F238E27FC236}">
                <a16:creationId xmlns:a16="http://schemas.microsoft.com/office/drawing/2014/main" id="{D82F7DD7-B33F-F718-70FC-45DB3F769661}"/>
              </a:ext>
            </a:extLst>
          </p:cNvPr>
          <p:cNvPicPr>
            <a:picLocks noChangeAspect="1"/>
          </p:cNvPicPr>
          <p:nvPr/>
        </p:nvPicPr>
        <p:blipFill>
          <a:blip r:embed="rId2"/>
          <a:stretch>
            <a:fillRect/>
          </a:stretch>
        </p:blipFill>
        <p:spPr>
          <a:xfrm>
            <a:off x="7613803" y="1517715"/>
            <a:ext cx="3494436" cy="4659248"/>
          </a:xfrm>
          <a:prstGeom prst="rect">
            <a:avLst/>
          </a:prstGeom>
          <a:noFill/>
        </p:spPr>
      </p:pic>
    </p:spTree>
    <p:extLst>
      <p:ext uri="{BB962C8B-B14F-4D97-AF65-F5344CB8AC3E}">
        <p14:creationId xmlns:p14="http://schemas.microsoft.com/office/powerpoint/2010/main" val="2208715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ACECB6D-3AF0-78EB-025B-8F5707DBD10C}"/>
              </a:ext>
            </a:extLst>
          </p:cNvPr>
          <p:cNvSpPr>
            <a:spLocks noGrp="1"/>
          </p:cNvSpPr>
          <p:nvPr>
            <p:ph type="title"/>
          </p:nvPr>
        </p:nvSpPr>
        <p:spPr>
          <a:xfrm>
            <a:off x="444500" y="542925"/>
            <a:ext cx="11214100" cy="535531"/>
          </a:xfrm>
        </p:spPr>
        <p:txBody>
          <a:bodyPr/>
          <a:lstStyle/>
          <a:p>
            <a:r>
              <a:rPr lang="en-US" dirty="0"/>
              <a:t>Attitude Change Strategy</a:t>
            </a:r>
          </a:p>
        </p:txBody>
      </p:sp>
      <p:sp>
        <p:nvSpPr>
          <p:cNvPr id="3" name="Slide Number Placeholder 2">
            <a:extLst>
              <a:ext uri="{FF2B5EF4-FFF2-40B4-BE49-F238E27FC236}">
                <a16:creationId xmlns:a16="http://schemas.microsoft.com/office/drawing/2014/main" id="{C2D9D854-3E31-6B3B-6C2B-8C64106CCCE1}"/>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16</a:t>
            </a:fld>
            <a:endParaRPr lang="en-US" noProof="0"/>
          </a:p>
        </p:txBody>
      </p:sp>
      <p:graphicFrame>
        <p:nvGraphicFramePr>
          <p:cNvPr id="13" name="Text Placeholder 3">
            <a:extLst>
              <a:ext uri="{FF2B5EF4-FFF2-40B4-BE49-F238E27FC236}">
                <a16:creationId xmlns:a16="http://schemas.microsoft.com/office/drawing/2014/main" id="{D7EE800F-4AD5-E5A6-497B-F65256712831}"/>
              </a:ext>
            </a:extLst>
          </p:cNvPr>
          <p:cNvGraphicFramePr/>
          <p:nvPr>
            <p:extLst>
              <p:ext uri="{D42A27DB-BD31-4B8C-83A1-F6EECF244321}">
                <p14:modId xmlns:p14="http://schemas.microsoft.com/office/powerpoint/2010/main" val="2002452894"/>
              </p:ext>
            </p:extLst>
          </p:nvPr>
        </p:nvGraphicFramePr>
        <p:xfrm>
          <a:off x="443365" y="1825625"/>
          <a:ext cx="1121523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1447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9B0D6-A1C5-FBD3-4625-4A720CDCC525}"/>
              </a:ext>
            </a:extLst>
          </p:cNvPr>
          <p:cNvSpPr>
            <a:spLocks noGrp="1"/>
          </p:cNvSpPr>
          <p:nvPr>
            <p:ph type="title"/>
          </p:nvPr>
        </p:nvSpPr>
        <p:spPr>
          <a:xfrm>
            <a:off x="444500" y="542925"/>
            <a:ext cx="11214100" cy="535531"/>
          </a:xfrm>
        </p:spPr>
        <p:txBody>
          <a:bodyPr wrap="square" anchor="t">
            <a:normAutofit/>
          </a:bodyPr>
          <a:lstStyle/>
          <a:p>
            <a:r>
              <a:rPr lang="en-US" dirty="0"/>
              <a:t>Summary</a:t>
            </a:r>
          </a:p>
        </p:txBody>
      </p:sp>
      <p:sp>
        <p:nvSpPr>
          <p:cNvPr id="3" name="Slide Number Placeholder 2">
            <a:extLst>
              <a:ext uri="{FF2B5EF4-FFF2-40B4-BE49-F238E27FC236}">
                <a16:creationId xmlns:a16="http://schemas.microsoft.com/office/drawing/2014/main" id="{E95F42A9-C996-9C2C-F493-265F550E8633}"/>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17</a:t>
            </a:fld>
            <a:endParaRPr lang="en-US" noProof="0"/>
          </a:p>
        </p:txBody>
      </p:sp>
      <p:graphicFrame>
        <p:nvGraphicFramePr>
          <p:cNvPr id="8" name="Text Placeholder 3">
            <a:extLst>
              <a:ext uri="{FF2B5EF4-FFF2-40B4-BE49-F238E27FC236}">
                <a16:creationId xmlns:a16="http://schemas.microsoft.com/office/drawing/2014/main" id="{5A923F70-1EF4-F6AB-941A-7CADC89BC0E6}"/>
              </a:ext>
            </a:extLst>
          </p:cNvPr>
          <p:cNvGraphicFramePr/>
          <p:nvPr>
            <p:extLst>
              <p:ext uri="{D42A27DB-BD31-4B8C-83A1-F6EECF244321}">
                <p14:modId xmlns:p14="http://schemas.microsoft.com/office/powerpoint/2010/main" val="525035432"/>
              </p:ext>
            </p:extLst>
          </p:nvPr>
        </p:nvGraphicFramePr>
        <p:xfrm>
          <a:off x="1120612" y="1586889"/>
          <a:ext cx="9861875" cy="4579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845490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EDC189-8845-1985-9CCD-7EECC3C79060}"/>
              </a:ext>
            </a:extLst>
          </p:cNvPr>
          <p:cNvSpPr>
            <a:spLocks noGrp="1"/>
          </p:cNvSpPr>
          <p:nvPr>
            <p:ph type="ctrTitle"/>
          </p:nvPr>
        </p:nvSpPr>
        <p:spPr/>
        <p:txBody>
          <a:bodyPr/>
          <a:lstStyle/>
          <a:p>
            <a:pPr algn="ctr"/>
            <a:r>
              <a:rPr lang="en-US" dirty="0"/>
              <a:t>Thank You</a:t>
            </a:r>
          </a:p>
        </p:txBody>
      </p:sp>
      <p:sp>
        <p:nvSpPr>
          <p:cNvPr id="7" name="Subtitle 6">
            <a:extLst>
              <a:ext uri="{FF2B5EF4-FFF2-40B4-BE49-F238E27FC236}">
                <a16:creationId xmlns:a16="http://schemas.microsoft.com/office/drawing/2014/main" id="{2A1921C3-5C82-16C0-E19A-3901E4E80EF9}"/>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55780DC3-80FC-9F2B-3BB9-72B41A7ACEED}"/>
              </a:ext>
            </a:extLst>
          </p:cNvPr>
          <p:cNvSpPr>
            <a:spLocks noGrp="1"/>
          </p:cNvSpPr>
          <p:nvPr>
            <p:ph type="sldNum" sz="quarter" idx="4294967295"/>
          </p:nvPr>
        </p:nvSpPr>
        <p:spPr>
          <a:xfrm>
            <a:off x="11785600" y="6315075"/>
            <a:ext cx="406400" cy="365125"/>
          </a:xfrm>
        </p:spPr>
        <p:txBody>
          <a:bodyPr/>
          <a:lstStyle/>
          <a:p>
            <a:fld id="{C263D6C4-4840-40CC-AC84-17E24B3B7BDE}" type="slidenum">
              <a:rPr lang="en-US" noProof="0" smtClean="0"/>
              <a:pPr/>
              <a:t>18</a:t>
            </a:fld>
            <a:endParaRPr lang="en-US" noProof="0" dirty="0"/>
          </a:p>
        </p:txBody>
      </p:sp>
    </p:spTree>
    <p:extLst>
      <p:ext uri="{BB962C8B-B14F-4D97-AF65-F5344CB8AC3E}">
        <p14:creationId xmlns:p14="http://schemas.microsoft.com/office/powerpoint/2010/main" val="1435446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r>
              <a:rPr lang="en-US" dirty="0"/>
              <a:t>Agenda</a:t>
            </a:r>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500" y="1625385"/>
            <a:ext cx="6718300" cy="4689690"/>
          </a:xfrm>
        </p:spPr>
        <p:txBody>
          <a:bodyPr/>
          <a:lstStyle/>
          <a:p>
            <a:r>
              <a:rPr lang="en-US" sz="1800" dirty="0"/>
              <a:t>Today, I will be going over two different brands of sneakers: ASICS and New Balance.</a:t>
            </a:r>
          </a:p>
          <a:p>
            <a:r>
              <a:rPr lang="en-US" sz="1800" dirty="0"/>
              <a:t>Through a Qualtrics survey, I gathered data on how the public perceives each brand, and which brand they prefer. </a:t>
            </a:r>
          </a:p>
          <a:p>
            <a:r>
              <a:rPr lang="en-US" sz="1800" dirty="0"/>
              <a:t>I will go over that survey and all the data gathered, describing each brand and what they strive to accomplish.</a:t>
            </a:r>
          </a:p>
          <a:p>
            <a:r>
              <a:rPr lang="en-US" sz="1800" dirty="0"/>
              <a:t>The purpose and methodology used will be outlined.</a:t>
            </a:r>
          </a:p>
          <a:p>
            <a:r>
              <a:rPr lang="en-US" sz="1800" dirty="0"/>
              <a:t>Provide a market analysis to better understand how each brand maintains their market share.</a:t>
            </a:r>
          </a:p>
          <a:p>
            <a:r>
              <a:rPr lang="en-US" sz="1800" dirty="0"/>
              <a:t>A table of grand means will be included to better understand what our data shows.</a:t>
            </a:r>
          </a:p>
          <a:p>
            <a:r>
              <a:rPr lang="en-US" sz="1800" dirty="0"/>
              <a:t>Finally, I will outline our attitude change strategy.</a:t>
            </a: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2</a:t>
            </a:fld>
            <a:endParaRPr lang="en-US" dirty="0"/>
          </a:p>
        </p:txBody>
      </p:sp>
    </p:spTree>
    <p:extLst>
      <p:ext uri="{BB962C8B-B14F-4D97-AF65-F5344CB8AC3E}">
        <p14:creationId xmlns:p14="http://schemas.microsoft.com/office/powerpoint/2010/main" val="373348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342646" y="881112"/>
            <a:ext cx="7781544" cy="859055"/>
          </a:xfrm>
        </p:spPr>
        <p:txBody>
          <a:bodyPr/>
          <a:lstStyle/>
          <a:p>
            <a:r>
              <a:rPr lang="en-US" dirty="0"/>
              <a:t>Project Overview</a:t>
            </a:r>
          </a:p>
        </p:txBody>
      </p:sp>
      <p:sp>
        <p:nvSpPr>
          <p:cNvPr id="5" name="Text Placeholder 4">
            <a:extLst>
              <a:ext uri="{FF2B5EF4-FFF2-40B4-BE49-F238E27FC236}">
                <a16:creationId xmlns:a16="http://schemas.microsoft.com/office/drawing/2014/main" id="{0A95F4DE-39B7-4CE2-BC1E-8B8AE662A895}"/>
              </a:ext>
            </a:extLst>
          </p:cNvPr>
          <p:cNvSpPr>
            <a:spLocks noGrp="1"/>
          </p:cNvSpPr>
          <p:nvPr>
            <p:ph type="body" idx="1"/>
          </p:nvPr>
        </p:nvSpPr>
        <p:spPr>
          <a:xfrm>
            <a:off x="342646" y="2532647"/>
            <a:ext cx="6803136" cy="4006698"/>
          </a:xfrm>
        </p:spPr>
        <p:txBody>
          <a:bodyPr vert="horz" lIns="91440" tIns="45720" rIns="91440" bIns="45720" rtlCol="0" anchor="t">
            <a:normAutofit/>
          </a:bodyPr>
          <a:lstStyle/>
          <a:p>
            <a:pPr>
              <a:lnSpc>
                <a:spcPct val="150000"/>
              </a:lnSpc>
            </a:pPr>
            <a:r>
              <a:rPr lang="en-US" sz="1800" spc="0" dirty="0">
                <a:solidFill>
                  <a:srgbClr val="47C3D3"/>
                </a:solidFill>
                <a:cs typeface="Arial"/>
              </a:rPr>
              <a:t>• </a:t>
            </a:r>
            <a:r>
              <a:rPr lang="en-US" sz="1800" spc="0" dirty="0">
                <a:solidFill>
                  <a:schemeClr val="bg1"/>
                </a:solidFill>
                <a:cs typeface="Arial"/>
              </a:rPr>
              <a:t>Using Qualtrics I conducted a survey to gather perspective on New Balance and ASICS, where I received 40 responses</a:t>
            </a:r>
          </a:p>
          <a:p>
            <a:pPr>
              <a:lnSpc>
                <a:spcPct val="150000"/>
              </a:lnSpc>
            </a:pPr>
            <a:r>
              <a:rPr lang="en-US" sz="1800" spc="0" dirty="0">
                <a:solidFill>
                  <a:schemeClr val="bg1"/>
                </a:solidFill>
                <a:cs typeface="Arial"/>
              </a:rPr>
              <a:t>• Scenario: passionate runner providing advice to a friend on which pair of running shoes to get</a:t>
            </a:r>
          </a:p>
          <a:p>
            <a:pPr>
              <a:lnSpc>
                <a:spcPct val="150000"/>
              </a:lnSpc>
            </a:pPr>
            <a:r>
              <a:rPr lang="en-US" sz="1800" spc="0" dirty="0">
                <a:solidFill>
                  <a:schemeClr val="bg1"/>
                </a:solidFill>
                <a:cs typeface="Arial"/>
              </a:rPr>
              <a:t>• Purpose: to gather info on consumers’ beliefs behind each brand </a:t>
            </a:r>
          </a:p>
          <a:p>
            <a:pPr>
              <a:lnSpc>
                <a:spcPct val="150000"/>
              </a:lnSpc>
            </a:pPr>
            <a:r>
              <a:rPr lang="en-US" sz="1800" spc="0" dirty="0">
                <a:solidFill>
                  <a:schemeClr val="bg1"/>
                </a:solidFill>
                <a:cs typeface="Arial"/>
              </a:rPr>
              <a:t>• Noticed that ASICS underperformed</a:t>
            </a:r>
          </a:p>
          <a:p>
            <a:pPr>
              <a:lnSpc>
                <a:spcPct val="150000"/>
              </a:lnSpc>
            </a:pPr>
            <a:r>
              <a:rPr lang="en-US" sz="1800" spc="0" dirty="0">
                <a:solidFill>
                  <a:schemeClr val="bg1"/>
                </a:solidFill>
                <a:cs typeface="Arial"/>
              </a:rPr>
              <a:t>• From that, I want to target consumers’ beliefs about ASICS</a:t>
            </a:r>
          </a:p>
          <a:p>
            <a:endParaRPr lang="en-US" dirty="0"/>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3</a:t>
            </a:fld>
            <a:endParaRPr lang="en-US" dirty="0"/>
          </a:p>
        </p:txBody>
      </p:sp>
    </p:spTree>
    <p:extLst>
      <p:ext uri="{BB962C8B-B14F-4D97-AF65-F5344CB8AC3E}">
        <p14:creationId xmlns:p14="http://schemas.microsoft.com/office/powerpoint/2010/main" val="29027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dirty="0"/>
              <a:t>About the Companies</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4</a:t>
            </a:fld>
            <a:endParaRPr lang="en-US" dirty="0"/>
          </a:p>
        </p:txBody>
      </p:sp>
      <p:sp>
        <p:nvSpPr>
          <p:cNvPr id="7" name="Text Placeholder 6">
            <a:extLst>
              <a:ext uri="{FF2B5EF4-FFF2-40B4-BE49-F238E27FC236}">
                <a16:creationId xmlns:a16="http://schemas.microsoft.com/office/drawing/2014/main" id="{B74126B4-1E6C-4FFF-9282-40E18A85A07F}"/>
              </a:ext>
            </a:extLst>
          </p:cNvPr>
          <p:cNvSpPr>
            <a:spLocks noGrp="1"/>
          </p:cNvSpPr>
          <p:nvPr>
            <p:ph type="body" sz="quarter" idx="1"/>
          </p:nvPr>
        </p:nvSpPr>
        <p:spPr/>
        <p:txBody>
          <a:bodyPr/>
          <a:lstStyle/>
          <a:p>
            <a:r>
              <a:rPr lang="en-US" dirty="0"/>
              <a:t>New Balance</a:t>
            </a:r>
          </a:p>
        </p:txBody>
      </p:sp>
      <p:sp>
        <p:nvSpPr>
          <p:cNvPr id="5" name="Text Placeholder 4">
            <a:extLst>
              <a:ext uri="{FF2B5EF4-FFF2-40B4-BE49-F238E27FC236}">
                <a16:creationId xmlns:a16="http://schemas.microsoft.com/office/drawing/2014/main" id="{E0C87788-476B-4620-8002-A5C1177AD6C1}"/>
              </a:ext>
            </a:extLst>
          </p:cNvPr>
          <p:cNvSpPr>
            <a:spLocks noGrp="1"/>
          </p:cNvSpPr>
          <p:nvPr>
            <p:ph type="body" sz="quarter" idx="3"/>
          </p:nvPr>
        </p:nvSpPr>
        <p:spPr/>
        <p:txBody>
          <a:bodyPr/>
          <a:lstStyle/>
          <a:p>
            <a:r>
              <a:rPr lang="en-US" dirty="0"/>
              <a:t>ASICS</a:t>
            </a:r>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p:txBody>
          <a:bodyPr/>
          <a:lstStyle/>
          <a:p>
            <a:r>
              <a:rPr lang="en-US" dirty="0"/>
              <a:t>New Balance was founded in 1906 in Boston, Massachusetts. </a:t>
            </a:r>
          </a:p>
          <a:p>
            <a:r>
              <a:rPr lang="en-US" dirty="0"/>
              <a:t>They are known for running shoes, everyday sneakers, and sportswear.</a:t>
            </a:r>
          </a:p>
          <a:p>
            <a:r>
              <a:rPr lang="en-US" dirty="0"/>
              <a:t>Their brand identity is known for authenticity, inclusivity, and subtle style.</a:t>
            </a:r>
          </a:p>
          <a:p>
            <a:r>
              <a:rPr lang="en-US" dirty="0"/>
              <a:t>They maintain their reputation through performance, fashion, and orthopedic-grade comfort.</a:t>
            </a:r>
          </a:p>
          <a:p>
            <a:r>
              <a:rPr lang="en-US" dirty="0"/>
              <a:t>New Balance operates mainly in the U.S. and U.K., supporting local economies and skilled labor.</a:t>
            </a:r>
          </a:p>
          <a:p>
            <a:endParaRPr lang="en-US" dirty="0"/>
          </a:p>
          <a:p>
            <a:endParaRPr lang="en-US" dirty="0"/>
          </a:p>
        </p:txBody>
      </p:sp>
      <p:sp>
        <p:nvSpPr>
          <p:cNvPr id="6" name="Text Placeholder 5">
            <a:extLst>
              <a:ext uri="{FF2B5EF4-FFF2-40B4-BE49-F238E27FC236}">
                <a16:creationId xmlns:a16="http://schemas.microsoft.com/office/drawing/2014/main" id="{000A9570-5EF6-4AFB-9FCA-7C8998E3FEB1}"/>
              </a:ext>
            </a:extLst>
          </p:cNvPr>
          <p:cNvSpPr>
            <a:spLocks noGrp="1"/>
          </p:cNvSpPr>
          <p:nvPr>
            <p:ph type="body" sz="quarter" idx="4"/>
          </p:nvPr>
        </p:nvSpPr>
        <p:spPr/>
        <p:txBody>
          <a:bodyPr/>
          <a:lstStyle/>
          <a:p>
            <a:r>
              <a:rPr lang="en-US" dirty="0"/>
              <a:t>ASICS was founded in 1949 in Kobe, Japan.</a:t>
            </a:r>
          </a:p>
          <a:p>
            <a:r>
              <a:rPr lang="en-US" dirty="0"/>
              <a:t>Their core focus is based on athletic footwear and apparel, especially for running. </a:t>
            </a:r>
          </a:p>
          <a:p>
            <a:r>
              <a:rPr lang="en-US" dirty="0"/>
              <a:t>They are known for integrating sports science into their designs through their ASICS Institute of Sports Science.</a:t>
            </a:r>
          </a:p>
          <a:p>
            <a:r>
              <a:rPr lang="en-US" dirty="0"/>
              <a:t>They have a strong reputation for durability, foot health, and biomechanical design.</a:t>
            </a:r>
          </a:p>
          <a:p>
            <a:r>
              <a:rPr lang="en-US" dirty="0"/>
              <a:t>ASICS also puts a heavy focus on sustainability and social impact by using sustainable, eco-friendly materials.</a:t>
            </a:r>
          </a:p>
        </p:txBody>
      </p:sp>
    </p:spTree>
    <p:extLst>
      <p:ext uri="{BB962C8B-B14F-4D97-AF65-F5344CB8AC3E}">
        <p14:creationId xmlns:p14="http://schemas.microsoft.com/office/powerpoint/2010/main" val="360727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535531"/>
          </a:xfrm>
        </p:spPr>
        <p:txBody>
          <a:bodyPr wrap="square" anchor="t">
            <a:normAutofit/>
          </a:bodyPr>
          <a:lstStyle/>
          <a:p>
            <a:r>
              <a:rPr lang="en-US" dirty="0"/>
              <a:t>Demographic</a:t>
            </a:r>
          </a:p>
        </p:txBody>
      </p:sp>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smtClean="0"/>
              <a:pPr>
                <a:spcAft>
                  <a:spcPts val="600"/>
                </a:spcAft>
              </a:pPr>
              <a:t>5</a:t>
            </a:fld>
            <a:endParaRPr lang="en-US"/>
          </a:p>
        </p:txBody>
      </p:sp>
      <p:sp>
        <p:nvSpPr>
          <p:cNvPr id="27" name="Text Placeholder 3">
            <a:extLst>
              <a:ext uri="{FF2B5EF4-FFF2-40B4-BE49-F238E27FC236}">
                <a16:creationId xmlns:a16="http://schemas.microsoft.com/office/drawing/2014/main" id="{894E7BF4-D338-3C51-8999-7D987576781C}"/>
              </a:ext>
            </a:extLst>
          </p:cNvPr>
          <p:cNvSpPr>
            <a:spLocks noGrp="1"/>
          </p:cNvSpPr>
          <p:nvPr>
            <p:ph type="body" idx="1"/>
          </p:nvPr>
        </p:nvSpPr>
        <p:spPr>
          <a:xfrm>
            <a:off x="444500" y="1681163"/>
            <a:ext cx="5157787" cy="823912"/>
          </a:xfrm>
        </p:spPr>
        <p:txBody>
          <a:bodyPr/>
          <a:lstStyle/>
          <a:p>
            <a:r>
              <a:rPr lang="en-US" dirty="0"/>
              <a:t>(Q4) ‘How old are you?’</a:t>
            </a:r>
          </a:p>
        </p:txBody>
      </p:sp>
      <p:sp>
        <p:nvSpPr>
          <p:cNvPr id="29" name="Text Placeholder 4">
            <a:extLst>
              <a:ext uri="{FF2B5EF4-FFF2-40B4-BE49-F238E27FC236}">
                <a16:creationId xmlns:a16="http://schemas.microsoft.com/office/drawing/2014/main" id="{846EF37B-225D-EA34-E57C-E9C4C2F0F9D0}"/>
              </a:ext>
            </a:extLst>
          </p:cNvPr>
          <p:cNvSpPr>
            <a:spLocks noGrp="1"/>
          </p:cNvSpPr>
          <p:nvPr>
            <p:ph type="body" sz="quarter" idx="3"/>
          </p:nvPr>
        </p:nvSpPr>
        <p:spPr>
          <a:xfrm>
            <a:off x="6500812" y="1681163"/>
            <a:ext cx="5157788" cy="823912"/>
          </a:xfrm>
        </p:spPr>
        <p:txBody>
          <a:bodyPr/>
          <a:lstStyle/>
          <a:p>
            <a:r>
              <a:rPr lang="en-US" dirty="0"/>
              <a:t>(Q5) ‘What is your gender identity?’</a:t>
            </a:r>
          </a:p>
        </p:txBody>
      </p:sp>
      <p:pic>
        <p:nvPicPr>
          <p:cNvPr id="12" name="Picture 11" descr="A graph of a number of people&#10;&#10;AI-generated content may be incorrect.">
            <a:extLst>
              <a:ext uri="{FF2B5EF4-FFF2-40B4-BE49-F238E27FC236}">
                <a16:creationId xmlns:a16="http://schemas.microsoft.com/office/drawing/2014/main" id="{C5D5F942-6E86-953A-DE1E-89CDF3F6C251}"/>
              </a:ext>
            </a:extLst>
          </p:cNvPr>
          <p:cNvPicPr>
            <a:picLocks noChangeAspect="1"/>
          </p:cNvPicPr>
          <p:nvPr/>
        </p:nvPicPr>
        <p:blipFill>
          <a:blip r:embed="rId2"/>
          <a:srcRect l="14618" r="1390" b="-3"/>
          <a:stretch/>
        </p:blipFill>
        <p:spPr>
          <a:xfrm>
            <a:off x="7034213" y="2273709"/>
            <a:ext cx="5157787" cy="3684588"/>
          </a:xfrm>
          <a:prstGeom prst="rect">
            <a:avLst/>
          </a:prstGeom>
          <a:noFill/>
        </p:spPr>
      </p:pic>
      <p:pic>
        <p:nvPicPr>
          <p:cNvPr id="14" name="Picture 13" descr="A pie chart with numbers and a pie chart&#10;&#10;AI-generated content may be incorrect.">
            <a:extLst>
              <a:ext uri="{FF2B5EF4-FFF2-40B4-BE49-F238E27FC236}">
                <a16:creationId xmlns:a16="http://schemas.microsoft.com/office/drawing/2014/main" id="{A176AE2A-4144-4C79-8ADC-A505861C2532}"/>
              </a:ext>
            </a:extLst>
          </p:cNvPr>
          <p:cNvPicPr>
            <a:picLocks noChangeAspect="1"/>
          </p:cNvPicPr>
          <p:nvPr/>
        </p:nvPicPr>
        <p:blipFill>
          <a:blip r:embed="rId3"/>
          <a:stretch>
            <a:fillRect/>
          </a:stretch>
        </p:blipFill>
        <p:spPr>
          <a:xfrm>
            <a:off x="0" y="2564857"/>
            <a:ext cx="6334422" cy="3393440"/>
          </a:xfrm>
          <a:prstGeom prst="rect">
            <a:avLst/>
          </a:prstGeom>
        </p:spPr>
      </p:pic>
    </p:spTree>
    <p:extLst>
      <p:ext uri="{BB962C8B-B14F-4D97-AF65-F5344CB8AC3E}">
        <p14:creationId xmlns:p14="http://schemas.microsoft.com/office/powerpoint/2010/main" val="45118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535531"/>
          </a:xfrm>
        </p:spPr>
        <p:txBody>
          <a:bodyPr wrap="square" anchor="t">
            <a:normAutofit/>
          </a:bodyPr>
          <a:lstStyle/>
          <a:p>
            <a:r>
              <a:rPr lang="en-US" dirty="0"/>
              <a:t>Psychographic</a:t>
            </a: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smtClean="0"/>
              <a:pPr>
                <a:spcAft>
                  <a:spcPts val="600"/>
                </a:spcAft>
              </a:pPr>
              <a:t>6</a:t>
            </a:fld>
            <a:endParaRPr lang="en-US"/>
          </a:p>
        </p:txBody>
      </p:sp>
      <p:pic>
        <p:nvPicPr>
          <p:cNvPr id="16" name="Picture 15" descr="A graph with text on it&#10;&#10;AI-generated content may be incorrect.">
            <a:extLst>
              <a:ext uri="{FF2B5EF4-FFF2-40B4-BE49-F238E27FC236}">
                <a16:creationId xmlns:a16="http://schemas.microsoft.com/office/drawing/2014/main" id="{88825D0E-1B5A-724B-C8BB-D53DA53618D2}"/>
              </a:ext>
            </a:extLst>
          </p:cNvPr>
          <p:cNvPicPr>
            <a:picLocks noChangeAspect="1"/>
          </p:cNvPicPr>
          <p:nvPr/>
        </p:nvPicPr>
        <p:blipFill>
          <a:blip r:embed="rId2"/>
          <a:stretch>
            <a:fillRect/>
          </a:stretch>
        </p:blipFill>
        <p:spPr>
          <a:xfrm>
            <a:off x="1065551" y="2037248"/>
            <a:ext cx="10060897" cy="4144963"/>
          </a:xfrm>
          <a:prstGeom prst="rect">
            <a:avLst/>
          </a:prstGeom>
          <a:noFill/>
        </p:spPr>
      </p:pic>
      <p:sp>
        <p:nvSpPr>
          <p:cNvPr id="20" name="TextBox 19">
            <a:extLst>
              <a:ext uri="{FF2B5EF4-FFF2-40B4-BE49-F238E27FC236}">
                <a16:creationId xmlns:a16="http://schemas.microsoft.com/office/drawing/2014/main" id="{4184623B-900D-A5B3-D5B0-735127D5618E}"/>
              </a:ext>
            </a:extLst>
          </p:cNvPr>
          <p:cNvSpPr txBox="1"/>
          <p:nvPr/>
        </p:nvSpPr>
        <p:spPr>
          <a:xfrm>
            <a:off x="850626" y="1463040"/>
            <a:ext cx="10490746" cy="461665"/>
          </a:xfrm>
          <a:prstGeom prst="rect">
            <a:avLst/>
          </a:prstGeom>
          <a:noFill/>
        </p:spPr>
        <p:txBody>
          <a:bodyPr wrap="square" rtlCol="0">
            <a:spAutoFit/>
          </a:bodyPr>
          <a:lstStyle/>
          <a:p>
            <a:pPr algn="ctr"/>
            <a:r>
              <a:rPr lang="en-US" sz="2400" b="1" dirty="0">
                <a:solidFill>
                  <a:schemeClr val="bg1"/>
                </a:solidFill>
              </a:rPr>
              <a:t>(Q6) ‘I consider myself to be an active and health-conscious individual’</a:t>
            </a:r>
          </a:p>
        </p:txBody>
      </p:sp>
    </p:spTree>
    <p:extLst>
      <p:ext uri="{BB962C8B-B14F-4D97-AF65-F5344CB8AC3E}">
        <p14:creationId xmlns:p14="http://schemas.microsoft.com/office/powerpoint/2010/main" val="66310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p:txBody>
          <a:bodyPr/>
          <a:lstStyle/>
          <a:p>
            <a:r>
              <a:rPr lang="en-US" dirty="0"/>
              <a:t>Benefit</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7</a:t>
            </a:fld>
            <a:endParaRPr lang="en-US" dirty="0"/>
          </a:p>
        </p:txBody>
      </p:sp>
      <p:pic>
        <p:nvPicPr>
          <p:cNvPr id="4" name="Picture 3" descr="A graph of a number of people&#10;&#10;AI-generated content may be incorrect.">
            <a:extLst>
              <a:ext uri="{FF2B5EF4-FFF2-40B4-BE49-F238E27FC236}">
                <a16:creationId xmlns:a16="http://schemas.microsoft.com/office/drawing/2014/main" id="{52753580-48C7-D8A0-7198-EF76D4DBDFA8}"/>
              </a:ext>
            </a:extLst>
          </p:cNvPr>
          <p:cNvPicPr>
            <a:picLocks noChangeAspect="1"/>
          </p:cNvPicPr>
          <p:nvPr/>
        </p:nvPicPr>
        <p:blipFill>
          <a:blip r:embed="rId2"/>
          <a:stretch>
            <a:fillRect/>
          </a:stretch>
        </p:blipFill>
        <p:spPr>
          <a:xfrm>
            <a:off x="1304959" y="1847910"/>
            <a:ext cx="9582081" cy="3939300"/>
          </a:xfrm>
          <a:prstGeom prst="rect">
            <a:avLst/>
          </a:prstGeom>
        </p:spPr>
      </p:pic>
      <p:sp>
        <p:nvSpPr>
          <p:cNvPr id="7" name="TextBox 6">
            <a:extLst>
              <a:ext uri="{FF2B5EF4-FFF2-40B4-BE49-F238E27FC236}">
                <a16:creationId xmlns:a16="http://schemas.microsoft.com/office/drawing/2014/main" id="{C59755E9-9677-9C54-F106-20EDA4A748AA}"/>
              </a:ext>
            </a:extLst>
          </p:cNvPr>
          <p:cNvSpPr txBox="1"/>
          <p:nvPr/>
        </p:nvSpPr>
        <p:spPr>
          <a:xfrm>
            <a:off x="444500" y="1391920"/>
            <a:ext cx="11214100" cy="400110"/>
          </a:xfrm>
          <a:prstGeom prst="rect">
            <a:avLst/>
          </a:prstGeom>
          <a:noFill/>
        </p:spPr>
        <p:txBody>
          <a:bodyPr wrap="square" rtlCol="0">
            <a:spAutoFit/>
          </a:bodyPr>
          <a:lstStyle/>
          <a:p>
            <a:pPr algn="ctr"/>
            <a:r>
              <a:rPr lang="en-US" sz="2000" b="1" dirty="0">
                <a:solidFill>
                  <a:schemeClr val="bg1"/>
                </a:solidFill>
              </a:rPr>
              <a:t>(Q7) ‘What factors would influence your decision the most when choosing running shoes?’</a:t>
            </a:r>
          </a:p>
        </p:txBody>
      </p:sp>
      <p:sp>
        <p:nvSpPr>
          <p:cNvPr id="8" name="TextBox 7">
            <a:extLst>
              <a:ext uri="{FF2B5EF4-FFF2-40B4-BE49-F238E27FC236}">
                <a16:creationId xmlns:a16="http://schemas.microsoft.com/office/drawing/2014/main" id="{24A315B4-A6A9-FFB3-66F3-CC8C1E9BE398}"/>
              </a:ext>
            </a:extLst>
          </p:cNvPr>
          <p:cNvSpPr txBox="1"/>
          <p:nvPr/>
        </p:nvSpPr>
        <p:spPr>
          <a:xfrm>
            <a:off x="1304959" y="5843090"/>
            <a:ext cx="9582081" cy="369332"/>
          </a:xfrm>
          <a:prstGeom prst="rect">
            <a:avLst/>
          </a:prstGeom>
          <a:noFill/>
        </p:spPr>
        <p:txBody>
          <a:bodyPr wrap="square" rtlCol="0">
            <a:spAutoFit/>
          </a:bodyPr>
          <a:lstStyle/>
          <a:p>
            <a:pPr algn="ctr"/>
            <a:r>
              <a:rPr lang="en-US" dirty="0">
                <a:solidFill>
                  <a:schemeClr val="bg1"/>
                </a:solidFill>
              </a:rPr>
              <a:t>Consumers care the most about ‘Comfort and Fit’, with ‘Price’ being a close second.</a:t>
            </a:r>
          </a:p>
        </p:txBody>
      </p:sp>
    </p:spTree>
    <p:extLst>
      <p:ext uri="{BB962C8B-B14F-4D97-AF65-F5344CB8AC3E}">
        <p14:creationId xmlns:p14="http://schemas.microsoft.com/office/powerpoint/2010/main" val="106542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p:txBody>
          <a:bodyPr/>
          <a:lstStyle/>
          <a:p>
            <a:r>
              <a:rPr lang="en-US" dirty="0"/>
              <a:t>Market Analysis</a:t>
            </a:r>
          </a:p>
        </p:txBody>
      </p:sp>
      <p:graphicFrame>
        <p:nvGraphicFramePr>
          <p:cNvPr id="7" name="Chart 6" title="Gross Revenue Placeholder Chart">
            <a:extLst>
              <a:ext uri="{FF2B5EF4-FFF2-40B4-BE49-F238E27FC236}">
                <a16:creationId xmlns:a16="http://schemas.microsoft.com/office/drawing/2014/main" id="{19AEAA04-4840-FB41-B910-5F3570D85F0A}"/>
              </a:ext>
            </a:extLst>
          </p:cNvPr>
          <p:cNvGraphicFramePr/>
          <p:nvPr>
            <p:extLst>
              <p:ext uri="{D42A27DB-BD31-4B8C-83A1-F6EECF244321}">
                <p14:modId xmlns:p14="http://schemas.microsoft.com/office/powerpoint/2010/main" val="1663192978"/>
              </p:ext>
            </p:extLst>
          </p:nvPr>
        </p:nvGraphicFramePr>
        <p:xfrm>
          <a:off x="1250950" y="1712075"/>
          <a:ext cx="9690100" cy="4444199"/>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8</a:t>
            </a:fld>
            <a:endParaRPr lang="en-US" dirty="0"/>
          </a:p>
        </p:txBody>
      </p:sp>
      <p:graphicFrame>
        <p:nvGraphicFramePr>
          <p:cNvPr id="4" name="Table 3">
            <a:extLst>
              <a:ext uri="{FF2B5EF4-FFF2-40B4-BE49-F238E27FC236}">
                <a16:creationId xmlns:a16="http://schemas.microsoft.com/office/drawing/2014/main" id="{25869E73-8789-8B14-3E2B-FB4370D1757E}"/>
              </a:ext>
            </a:extLst>
          </p:cNvPr>
          <p:cNvGraphicFramePr>
            <a:graphicFrameLocks noGrp="1"/>
          </p:cNvGraphicFramePr>
          <p:nvPr>
            <p:extLst>
              <p:ext uri="{D42A27DB-BD31-4B8C-83A1-F6EECF244321}">
                <p14:modId xmlns:p14="http://schemas.microsoft.com/office/powerpoint/2010/main" val="1046611611"/>
              </p:ext>
            </p:extLst>
          </p:nvPr>
        </p:nvGraphicFramePr>
        <p:xfrm>
          <a:off x="807720" y="1858594"/>
          <a:ext cx="10576560" cy="4297680"/>
        </p:xfrm>
        <a:graphic>
          <a:graphicData uri="http://schemas.openxmlformats.org/drawingml/2006/table">
            <a:tbl>
              <a:tblPr firstRow="1" bandRow="1">
                <a:tableStyleId>{5C22544A-7EE6-4342-B048-85BDC9FD1C3A}</a:tableStyleId>
              </a:tblPr>
              <a:tblGrid>
                <a:gridCol w="1847850">
                  <a:extLst>
                    <a:ext uri="{9D8B030D-6E8A-4147-A177-3AD203B41FA5}">
                      <a16:colId xmlns:a16="http://schemas.microsoft.com/office/drawing/2014/main" val="1024553528"/>
                    </a:ext>
                  </a:extLst>
                </a:gridCol>
                <a:gridCol w="1148080">
                  <a:extLst>
                    <a:ext uri="{9D8B030D-6E8A-4147-A177-3AD203B41FA5}">
                      <a16:colId xmlns:a16="http://schemas.microsoft.com/office/drawing/2014/main" val="3807363434"/>
                    </a:ext>
                  </a:extLst>
                </a:gridCol>
                <a:gridCol w="970280">
                  <a:extLst>
                    <a:ext uri="{9D8B030D-6E8A-4147-A177-3AD203B41FA5}">
                      <a16:colId xmlns:a16="http://schemas.microsoft.com/office/drawing/2014/main" val="1966214672"/>
                    </a:ext>
                  </a:extLst>
                </a:gridCol>
                <a:gridCol w="1322070">
                  <a:extLst>
                    <a:ext uri="{9D8B030D-6E8A-4147-A177-3AD203B41FA5}">
                      <a16:colId xmlns:a16="http://schemas.microsoft.com/office/drawing/2014/main" val="3302080593"/>
                    </a:ext>
                  </a:extLst>
                </a:gridCol>
                <a:gridCol w="1322070">
                  <a:extLst>
                    <a:ext uri="{9D8B030D-6E8A-4147-A177-3AD203B41FA5}">
                      <a16:colId xmlns:a16="http://schemas.microsoft.com/office/drawing/2014/main" val="4047784619"/>
                    </a:ext>
                  </a:extLst>
                </a:gridCol>
                <a:gridCol w="1322070">
                  <a:extLst>
                    <a:ext uri="{9D8B030D-6E8A-4147-A177-3AD203B41FA5}">
                      <a16:colId xmlns:a16="http://schemas.microsoft.com/office/drawing/2014/main" val="2595429664"/>
                    </a:ext>
                  </a:extLst>
                </a:gridCol>
                <a:gridCol w="1322070">
                  <a:extLst>
                    <a:ext uri="{9D8B030D-6E8A-4147-A177-3AD203B41FA5}">
                      <a16:colId xmlns:a16="http://schemas.microsoft.com/office/drawing/2014/main" val="1274703625"/>
                    </a:ext>
                  </a:extLst>
                </a:gridCol>
                <a:gridCol w="1322070">
                  <a:extLst>
                    <a:ext uri="{9D8B030D-6E8A-4147-A177-3AD203B41FA5}">
                      <a16:colId xmlns:a16="http://schemas.microsoft.com/office/drawing/2014/main" val="1209455775"/>
                    </a:ext>
                  </a:extLst>
                </a:gridCol>
              </a:tblGrid>
              <a:tr h="335280">
                <a:tc>
                  <a:txBody>
                    <a:bodyPr/>
                    <a:lstStyle/>
                    <a:p>
                      <a:pPr algn="ctr"/>
                      <a:r>
                        <a:rPr lang="en-US" sz="1400" dirty="0"/>
                        <a:t>Attribute</a:t>
                      </a:r>
                    </a:p>
                  </a:txBody>
                  <a:tcPr/>
                </a:tc>
                <a:tc>
                  <a:txBody>
                    <a:bodyPr/>
                    <a:lstStyle/>
                    <a:p>
                      <a:r>
                        <a:rPr lang="en-US" sz="1400" b="1" dirty="0"/>
                        <a:t>Importance</a:t>
                      </a:r>
                    </a:p>
                  </a:txBody>
                  <a:tcPr/>
                </a:tc>
                <a:tc gridSpan="2">
                  <a:txBody>
                    <a:bodyPr/>
                    <a:lstStyle/>
                    <a:p>
                      <a:pPr algn="ctr"/>
                      <a:r>
                        <a:rPr lang="en-US" sz="1400" dirty="0"/>
                        <a:t>New Balance</a:t>
                      </a:r>
                    </a:p>
                  </a:txBody>
                  <a:tcPr/>
                </a:tc>
                <a:tc hMerge="1">
                  <a:txBody>
                    <a:bodyPr/>
                    <a:lstStyle/>
                    <a:p>
                      <a:endParaRPr lang="en-US" dirty="0"/>
                    </a:p>
                  </a:txBody>
                  <a:tcPr/>
                </a:tc>
                <a:tc gridSpan="2">
                  <a:txBody>
                    <a:bodyPr/>
                    <a:lstStyle/>
                    <a:p>
                      <a:pPr algn="ctr"/>
                      <a:r>
                        <a:rPr lang="en-US" sz="1400" dirty="0"/>
                        <a:t>ASICS</a:t>
                      </a:r>
                    </a:p>
                  </a:txBody>
                  <a:tcPr>
                    <a:solidFill>
                      <a:schemeClr val="accent2"/>
                    </a:solidFill>
                  </a:tcPr>
                </a:tc>
                <a:tc hMerge="1">
                  <a:txBody>
                    <a:bodyPr/>
                    <a:lstStyle/>
                    <a:p>
                      <a:endParaRPr lang="en-US" dirty="0"/>
                    </a:p>
                  </a:txBody>
                  <a:tcPr/>
                </a:tc>
                <a:tc>
                  <a:txBody>
                    <a:bodyPr/>
                    <a:lstStyle/>
                    <a:p>
                      <a:pPr algn="ctr"/>
                      <a:r>
                        <a:rPr lang="en-US" sz="1400" b="1" dirty="0"/>
                        <a:t>Gap</a:t>
                      </a:r>
                    </a:p>
                  </a:txBody>
                  <a:tcPr/>
                </a:tc>
                <a:tc>
                  <a:txBody>
                    <a:bodyPr/>
                    <a:lstStyle/>
                    <a:p>
                      <a:pPr algn="ctr"/>
                      <a:r>
                        <a:rPr lang="en-US" sz="1400" dirty="0"/>
                        <a:t>+ / -</a:t>
                      </a:r>
                    </a:p>
                  </a:txBody>
                  <a:tcPr/>
                </a:tc>
                <a:extLst>
                  <a:ext uri="{0D108BD9-81ED-4DB2-BD59-A6C34878D82A}">
                    <a16:rowId xmlns:a16="http://schemas.microsoft.com/office/drawing/2014/main" val="2106591013"/>
                  </a:ext>
                </a:extLst>
              </a:tr>
              <a:tr h="406400">
                <a:tc>
                  <a:txBody>
                    <a:bodyPr/>
                    <a:lstStyle/>
                    <a:p>
                      <a:endParaRPr lang="en-US" dirty="0">
                        <a:solidFill>
                          <a:schemeClr val="bg1"/>
                        </a:solidFill>
                      </a:endParaRPr>
                    </a:p>
                  </a:txBody>
                  <a:tcPr>
                    <a:noFill/>
                  </a:tcPr>
                </a:tc>
                <a:tc>
                  <a:txBody>
                    <a:bodyPr/>
                    <a:lstStyle/>
                    <a:p>
                      <a:pPr algn="ctr"/>
                      <a:r>
                        <a:rPr lang="en-US" sz="1400" dirty="0">
                          <a:solidFill>
                            <a:schemeClr val="bg1"/>
                          </a:solidFill>
                        </a:rPr>
                        <a:t>Ei</a:t>
                      </a:r>
                    </a:p>
                  </a:txBody>
                  <a:tcPr>
                    <a:noFill/>
                  </a:tcPr>
                </a:tc>
                <a:tc>
                  <a:txBody>
                    <a:bodyPr/>
                    <a:lstStyle/>
                    <a:p>
                      <a:pPr algn="ctr"/>
                      <a:r>
                        <a:rPr lang="en-US" sz="1400" dirty="0">
                          <a:solidFill>
                            <a:schemeClr val="bg1"/>
                          </a:solidFill>
                        </a:rPr>
                        <a:t>Bi</a:t>
                      </a:r>
                    </a:p>
                  </a:txBody>
                  <a:tcPr>
                    <a:solidFill>
                      <a:schemeClr val="accent1"/>
                    </a:solidFill>
                  </a:tcPr>
                </a:tc>
                <a:tc>
                  <a:txBody>
                    <a:bodyPr/>
                    <a:lstStyle/>
                    <a:p>
                      <a:pPr algn="ctr"/>
                      <a:r>
                        <a:rPr lang="en-US" sz="1400" dirty="0">
                          <a:solidFill>
                            <a:schemeClr val="bg1"/>
                          </a:solidFill>
                        </a:rPr>
                        <a:t>EiBi</a:t>
                      </a:r>
                    </a:p>
                  </a:txBody>
                  <a:tcPr>
                    <a:solidFill>
                      <a:schemeClr val="accent1"/>
                    </a:solidFill>
                  </a:tcPr>
                </a:tc>
                <a:tc>
                  <a:txBody>
                    <a:bodyPr/>
                    <a:lstStyle/>
                    <a:p>
                      <a:pPr algn="ctr"/>
                      <a:r>
                        <a:rPr lang="en-US" sz="1400" dirty="0">
                          <a:solidFill>
                            <a:schemeClr val="bg1"/>
                          </a:solidFill>
                        </a:rPr>
                        <a:t>Bi</a:t>
                      </a:r>
                    </a:p>
                  </a:txBody>
                  <a:tcPr>
                    <a:solidFill>
                      <a:schemeClr val="accent2"/>
                    </a:solidFill>
                  </a:tcPr>
                </a:tc>
                <a:tc>
                  <a:txBody>
                    <a:bodyPr/>
                    <a:lstStyle/>
                    <a:p>
                      <a:pPr algn="ctr"/>
                      <a:r>
                        <a:rPr lang="en-US" sz="1400" dirty="0">
                          <a:solidFill>
                            <a:schemeClr val="bg1"/>
                          </a:solidFill>
                        </a:rPr>
                        <a:t>EiBi</a:t>
                      </a:r>
                    </a:p>
                  </a:txBody>
                  <a:tcPr>
                    <a:solidFill>
                      <a:schemeClr val="accent2"/>
                    </a:solid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3909706784"/>
                  </a:ext>
                </a:extLst>
              </a:tr>
              <a:tr h="370840">
                <a:tc>
                  <a:txBody>
                    <a:bodyPr/>
                    <a:lstStyle/>
                    <a:p>
                      <a:pPr algn="ctr"/>
                      <a:r>
                        <a:rPr lang="en-US" sz="1400" dirty="0">
                          <a:solidFill>
                            <a:schemeClr val="bg1"/>
                          </a:solidFill>
                        </a:rPr>
                        <a:t>Fall within a reasonable budget</a:t>
                      </a:r>
                    </a:p>
                  </a:txBody>
                  <a:tcPr>
                    <a:noFill/>
                  </a:tcPr>
                </a:tc>
                <a:tc>
                  <a:txBody>
                    <a:bodyPr/>
                    <a:lstStyle/>
                    <a:p>
                      <a:pPr algn="ctr"/>
                      <a:r>
                        <a:rPr lang="en-US" sz="1400" dirty="0">
                          <a:solidFill>
                            <a:schemeClr val="bg1"/>
                          </a:solidFill>
                        </a:rPr>
                        <a:t>1.2</a:t>
                      </a:r>
                    </a:p>
                  </a:txBody>
                  <a:tcPr>
                    <a:noFill/>
                  </a:tcPr>
                </a:tc>
                <a:tc>
                  <a:txBody>
                    <a:bodyPr/>
                    <a:lstStyle/>
                    <a:p>
                      <a:pPr algn="ctr"/>
                      <a:r>
                        <a:rPr lang="en-US" sz="1400" dirty="0">
                          <a:solidFill>
                            <a:schemeClr val="bg1"/>
                          </a:solidFill>
                        </a:rPr>
                        <a:t>0.8</a:t>
                      </a:r>
                    </a:p>
                  </a:txBody>
                  <a:tcPr>
                    <a:solidFill>
                      <a:schemeClr val="accent1"/>
                    </a:solidFill>
                  </a:tcPr>
                </a:tc>
                <a:tc>
                  <a:txBody>
                    <a:bodyPr/>
                    <a:lstStyle/>
                    <a:p>
                      <a:pPr algn="ctr"/>
                      <a:r>
                        <a:rPr lang="en-US" sz="1400" dirty="0">
                          <a:solidFill>
                            <a:schemeClr val="bg1"/>
                          </a:solidFill>
                        </a:rPr>
                        <a:t>1.0</a:t>
                      </a:r>
                    </a:p>
                  </a:txBody>
                  <a:tcPr>
                    <a:solidFill>
                      <a:schemeClr val="accent1"/>
                    </a:solidFill>
                  </a:tcPr>
                </a:tc>
                <a:tc>
                  <a:txBody>
                    <a:bodyPr/>
                    <a:lstStyle/>
                    <a:p>
                      <a:pPr algn="ctr"/>
                      <a:r>
                        <a:rPr lang="en-US" sz="1400" dirty="0">
                          <a:solidFill>
                            <a:schemeClr val="bg1"/>
                          </a:solidFill>
                        </a:rPr>
                        <a:t>0.7</a:t>
                      </a:r>
                    </a:p>
                  </a:txBody>
                  <a:tcPr>
                    <a:solidFill>
                      <a:schemeClr val="accent2"/>
                    </a:solidFill>
                  </a:tcPr>
                </a:tc>
                <a:tc>
                  <a:txBody>
                    <a:bodyPr/>
                    <a:lstStyle/>
                    <a:p>
                      <a:pPr algn="ctr"/>
                      <a:r>
                        <a:rPr lang="en-US" sz="1400" dirty="0">
                          <a:solidFill>
                            <a:schemeClr val="bg1"/>
                          </a:solidFill>
                        </a:rPr>
                        <a:t>0.8</a:t>
                      </a:r>
                    </a:p>
                  </a:txBody>
                  <a:tcPr>
                    <a:solidFill>
                      <a:schemeClr val="accent2"/>
                    </a:solidFill>
                  </a:tcPr>
                </a:tc>
                <a:tc>
                  <a:txBody>
                    <a:bodyPr/>
                    <a:lstStyle/>
                    <a:p>
                      <a:pPr algn="ctr"/>
                      <a:r>
                        <a:rPr lang="en-US" sz="1400" dirty="0">
                          <a:solidFill>
                            <a:schemeClr val="bg1"/>
                          </a:solidFill>
                        </a:rPr>
                        <a:t>- 0.2</a:t>
                      </a:r>
                    </a:p>
                  </a:txBody>
                  <a:tcPr>
                    <a:noFill/>
                  </a:tcPr>
                </a:tc>
                <a:tc>
                  <a:txBody>
                    <a:bodyPr/>
                    <a:lstStyle/>
                    <a:p>
                      <a:pPr algn="ctr"/>
                      <a:r>
                        <a:rPr lang="en-US" sz="1400" dirty="0">
                          <a:solidFill>
                            <a:schemeClr val="bg1"/>
                          </a:solidFill>
                        </a:rPr>
                        <a:t>Weakness</a:t>
                      </a:r>
                    </a:p>
                  </a:txBody>
                  <a:tcPr>
                    <a:noFill/>
                  </a:tcPr>
                </a:tc>
                <a:extLst>
                  <a:ext uri="{0D108BD9-81ED-4DB2-BD59-A6C34878D82A}">
                    <a16:rowId xmlns:a16="http://schemas.microsoft.com/office/drawing/2014/main" val="197977310"/>
                  </a:ext>
                </a:extLst>
              </a:tr>
              <a:tr h="370840">
                <a:tc>
                  <a:txBody>
                    <a:bodyPr/>
                    <a:lstStyle/>
                    <a:p>
                      <a:pPr algn="ctr"/>
                      <a:r>
                        <a:rPr lang="en-US" sz="1400" dirty="0">
                          <a:solidFill>
                            <a:schemeClr val="bg1"/>
                          </a:solidFill>
                        </a:rPr>
                        <a:t>For easier movement</a:t>
                      </a:r>
                    </a:p>
                  </a:txBody>
                  <a:tcPr>
                    <a:noFill/>
                  </a:tcPr>
                </a:tc>
                <a:tc>
                  <a:txBody>
                    <a:bodyPr/>
                    <a:lstStyle/>
                    <a:p>
                      <a:pPr algn="ctr"/>
                      <a:r>
                        <a:rPr lang="en-US" sz="1400" dirty="0">
                          <a:solidFill>
                            <a:schemeClr val="bg1"/>
                          </a:solidFill>
                        </a:rPr>
                        <a:t>1.4</a:t>
                      </a:r>
                    </a:p>
                  </a:txBody>
                  <a:tcPr>
                    <a:noFill/>
                  </a:tcPr>
                </a:tc>
                <a:tc>
                  <a:txBody>
                    <a:bodyPr/>
                    <a:lstStyle/>
                    <a:p>
                      <a:pPr algn="ctr"/>
                      <a:r>
                        <a:rPr lang="en-US" sz="1400" dirty="0">
                          <a:solidFill>
                            <a:schemeClr val="bg1"/>
                          </a:solidFill>
                        </a:rPr>
                        <a:t>0.8</a:t>
                      </a:r>
                    </a:p>
                  </a:txBody>
                  <a:tcPr>
                    <a:solidFill>
                      <a:schemeClr val="accent1"/>
                    </a:solidFill>
                  </a:tcPr>
                </a:tc>
                <a:tc>
                  <a:txBody>
                    <a:bodyPr/>
                    <a:lstStyle/>
                    <a:p>
                      <a:pPr algn="ctr"/>
                      <a:r>
                        <a:rPr lang="en-US" sz="1400" dirty="0">
                          <a:solidFill>
                            <a:schemeClr val="bg1"/>
                          </a:solidFill>
                        </a:rPr>
                        <a:t>1.2</a:t>
                      </a:r>
                    </a:p>
                  </a:txBody>
                  <a:tcPr>
                    <a:solidFill>
                      <a:schemeClr val="accent1"/>
                    </a:solidFill>
                  </a:tcPr>
                </a:tc>
                <a:tc>
                  <a:txBody>
                    <a:bodyPr/>
                    <a:lstStyle/>
                    <a:p>
                      <a:pPr algn="ctr"/>
                      <a:r>
                        <a:rPr lang="en-US" sz="1400" dirty="0">
                          <a:solidFill>
                            <a:schemeClr val="bg1"/>
                          </a:solidFill>
                        </a:rPr>
                        <a:t>0.9</a:t>
                      </a:r>
                    </a:p>
                  </a:txBody>
                  <a:tcPr>
                    <a:solidFill>
                      <a:schemeClr val="accent2"/>
                    </a:solidFill>
                  </a:tcPr>
                </a:tc>
                <a:tc>
                  <a:txBody>
                    <a:bodyPr/>
                    <a:lstStyle/>
                    <a:p>
                      <a:pPr algn="ctr"/>
                      <a:r>
                        <a:rPr lang="en-US" sz="1400" dirty="0">
                          <a:solidFill>
                            <a:schemeClr val="bg1"/>
                          </a:solidFill>
                        </a:rPr>
                        <a:t>1.3</a:t>
                      </a:r>
                    </a:p>
                  </a:txBody>
                  <a:tcPr>
                    <a:solidFill>
                      <a:schemeClr val="accent2"/>
                    </a:solidFill>
                  </a:tcPr>
                </a:tc>
                <a:tc>
                  <a:txBody>
                    <a:bodyPr/>
                    <a:lstStyle/>
                    <a:p>
                      <a:pPr algn="ctr"/>
                      <a:r>
                        <a:rPr lang="en-US" sz="1400" dirty="0">
                          <a:solidFill>
                            <a:schemeClr val="bg1"/>
                          </a:solidFill>
                        </a:rPr>
                        <a:t>0.1</a:t>
                      </a:r>
                    </a:p>
                  </a:txBody>
                  <a:tcPr>
                    <a:noFill/>
                  </a:tcPr>
                </a:tc>
                <a:tc>
                  <a:txBody>
                    <a:bodyPr/>
                    <a:lstStyle/>
                    <a:p>
                      <a:pPr algn="ctr"/>
                      <a:r>
                        <a:rPr lang="en-US" sz="1400" dirty="0">
                          <a:solidFill>
                            <a:schemeClr val="bg1"/>
                          </a:solidFill>
                        </a:rPr>
                        <a:t>Strength</a:t>
                      </a:r>
                    </a:p>
                  </a:txBody>
                  <a:tcPr>
                    <a:noFill/>
                  </a:tcPr>
                </a:tc>
                <a:extLst>
                  <a:ext uri="{0D108BD9-81ED-4DB2-BD59-A6C34878D82A}">
                    <a16:rowId xmlns:a16="http://schemas.microsoft.com/office/drawing/2014/main" val="404091211"/>
                  </a:ext>
                </a:extLst>
              </a:tr>
              <a:tr h="370840">
                <a:tc>
                  <a:txBody>
                    <a:bodyPr/>
                    <a:lstStyle/>
                    <a:p>
                      <a:pPr algn="ctr"/>
                      <a:r>
                        <a:rPr lang="en-US" sz="1400" dirty="0">
                          <a:solidFill>
                            <a:schemeClr val="bg1"/>
                          </a:solidFill>
                        </a:rPr>
                        <a:t>Provide proper arch and ankle support</a:t>
                      </a:r>
                    </a:p>
                  </a:txBody>
                  <a:tcPr>
                    <a:noFill/>
                  </a:tcPr>
                </a:tc>
                <a:tc>
                  <a:txBody>
                    <a:bodyPr/>
                    <a:lstStyle/>
                    <a:p>
                      <a:pPr algn="ctr"/>
                      <a:r>
                        <a:rPr lang="en-US" sz="1400" dirty="0">
                          <a:solidFill>
                            <a:schemeClr val="bg1"/>
                          </a:solidFill>
                        </a:rPr>
                        <a:t>1.6</a:t>
                      </a:r>
                    </a:p>
                  </a:txBody>
                  <a:tcPr>
                    <a:noFill/>
                  </a:tcPr>
                </a:tc>
                <a:tc>
                  <a:txBody>
                    <a:bodyPr/>
                    <a:lstStyle/>
                    <a:p>
                      <a:pPr algn="ctr"/>
                      <a:r>
                        <a:rPr lang="en-US" sz="1400" dirty="0">
                          <a:solidFill>
                            <a:schemeClr val="bg1"/>
                          </a:solidFill>
                        </a:rPr>
                        <a:t>1</a:t>
                      </a:r>
                    </a:p>
                  </a:txBody>
                  <a:tcPr>
                    <a:solidFill>
                      <a:schemeClr val="accent1"/>
                    </a:solidFill>
                  </a:tcPr>
                </a:tc>
                <a:tc>
                  <a:txBody>
                    <a:bodyPr/>
                    <a:lstStyle/>
                    <a:p>
                      <a:pPr algn="ctr"/>
                      <a:r>
                        <a:rPr lang="en-US" sz="1400" dirty="0">
                          <a:solidFill>
                            <a:schemeClr val="bg1"/>
                          </a:solidFill>
                        </a:rPr>
                        <a:t>1.6</a:t>
                      </a:r>
                    </a:p>
                  </a:txBody>
                  <a:tcPr>
                    <a:solidFill>
                      <a:schemeClr val="accent1"/>
                    </a:solidFill>
                  </a:tcPr>
                </a:tc>
                <a:tc>
                  <a:txBody>
                    <a:bodyPr/>
                    <a:lstStyle/>
                    <a:p>
                      <a:pPr algn="ctr"/>
                      <a:r>
                        <a:rPr lang="en-US" sz="1400" dirty="0">
                          <a:solidFill>
                            <a:schemeClr val="bg1"/>
                          </a:solidFill>
                        </a:rPr>
                        <a:t>1.0</a:t>
                      </a:r>
                    </a:p>
                  </a:txBody>
                  <a:tcPr>
                    <a:solidFill>
                      <a:schemeClr val="accent2"/>
                    </a:solidFill>
                  </a:tcPr>
                </a:tc>
                <a:tc>
                  <a:txBody>
                    <a:bodyPr/>
                    <a:lstStyle/>
                    <a:p>
                      <a:pPr algn="ctr"/>
                      <a:r>
                        <a:rPr lang="en-US" sz="1400" dirty="0">
                          <a:solidFill>
                            <a:schemeClr val="bg1"/>
                          </a:solidFill>
                        </a:rPr>
                        <a:t>1.5</a:t>
                      </a:r>
                    </a:p>
                  </a:txBody>
                  <a:tcPr>
                    <a:solidFill>
                      <a:schemeClr val="accent2"/>
                    </a:solidFill>
                  </a:tcPr>
                </a:tc>
                <a:tc>
                  <a:txBody>
                    <a:bodyPr/>
                    <a:lstStyle/>
                    <a:p>
                      <a:pPr algn="ctr"/>
                      <a:r>
                        <a:rPr lang="en-US" sz="1400" dirty="0">
                          <a:solidFill>
                            <a:schemeClr val="bg1"/>
                          </a:solidFill>
                        </a:rPr>
                        <a:t>- 0.1</a:t>
                      </a:r>
                    </a:p>
                  </a:txBody>
                  <a:tcPr>
                    <a:noFill/>
                  </a:tcPr>
                </a:tc>
                <a:tc>
                  <a:txBody>
                    <a:bodyPr/>
                    <a:lstStyle/>
                    <a:p>
                      <a:pPr algn="ctr"/>
                      <a:r>
                        <a:rPr lang="en-US" sz="1400" dirty="0">
                          <a:solidFill>
                            <a:schemeClr val="bg1"/>
                          </a:solidFill>
                        </a:rPr>
                        <a:t>Weakness</a:t>
                      </a:r>
                    </a:p>
                  </a:txBody>
                  <a:tcPr>
                    <a:noFill/>
                  </a:tcPr>
                </a:tc>
                <a:extLst>
                  <a:ext uri="{0D108BD9-81ED-4DB2-BD59-A6C34878D82A}">
                    <a16:rowId xmlns:a16="http://schemas.microsoft.com/office/drawing/2014/main" val="3121962224"/>
                  </a:ext>
                </a:extLst>
              </a:tr>
              <a:tr h="370840">
                <a:tc>
                  <a:txBody>
                    <a:bodyPr/>
                    <a:lstStyle/>
                    <a:p>
                      <a:pPr algn="ctr"/>
                      <a:r>
                        <a:rPr lang="en-US" sz="1400" dirty="0">
                          <a:solidFill>
                            <a:schemeClr val="bg1"/>
                          </a:solidFill>
                        </a:rPr>
                        <a:t>Designed for running</a:t>
                      </a:r>
                    </a:p>
                  </a:txBody>
                  <a:tcPr>
                    <a:noFill/>
                  </a:tcPr>
                </a:tc>
                <a:tc>
                  <a:txBody>
                    <a:bodyPr/>
                    <a:lstStyle/>
                    <a:p>
                      <a:pPr algn="ctr"/>
                      <a:r>
                        <a:rPr lang="en-US" sz="1400" dirty="0">
                          <a:solidFill>
                            <a:schemeClr val="bg1"/>
                          </a:solidFill>
                        </a:rPr>
                        <a:t>1.1</a:t>
                      </a:r>
                    </a:p>
                  </a:txBody>
                  <a:tcPr>
                    <a:noFill/>
                  </a:tcPr>
                </a:tc>
                <a:tc>
                  <a:txBody>
                    <a:bodyPr/>
                    <a:lstStyle/>
                    <a:p>
                      <a:pPr algn="ctr"/>
                      <a:r>
                        <a:rPr lang="en-US" sz="1400" dirty="0">
                          <a:solidFill>
                            <a:schemeClr val="bg1"/>
                          </a:solidFill>
                        </a:rPr>
                        <a:t>0.7</a:t>
                      </a:r>
                    </a:p>
                  </a:txBody>
                  <a:tcPr>
                    <a:solidFill>
                      <a:schemeClr val="accent1"/>
                    </a:solidFill>
                  </a:tcPr>
                </a:tc>
                <a:tc>
                  <a:txBody>
                    <a:bodyPr/>
                    <a:lstStyle/>
                    <a:p>
                      <a:pPr algn="ctr"/>
                      <a:r>
                        <a:rPr lang="en-US" sz="1400" dirty="0">
                          <a:solidFill>
                            <a:schemeClr val="bg1"/>
                          </a:solidFill>
                        </a:rPr>
                        <a:t>0.8</a:t>
                      </a:r>
                    </a:p>
                  </a:txBody>
                  <a:tcPr>
                    <a:solidFill>
                      <a:schemeClr val="accent1"/>
                    </a:solidFill>
                  </a:tcPr>
                </a:tc>
                <a:tc>
                  <a:txBody>
                    <a:bodyPr/>
                    <a:lstStyle/>
                    <a:p>
                      <a:pPr algn="ctr"/>
                      <a:r>
                        <a:rPr lang="en-US" sz="1400" dirty="0">
                          <a:solidFill>
                            <a:schemeClr val="bg1"/>
                          </a:solidFill>
                        </a:rPr>
                        <a:t>0.9</a:t>
                      </a:r>
                    </a:p>
                  </a:txBody>
                  <a:tcPr>
                    <a:solidFill>
                      <a:schemeClr val="accent2"/>
                    </a:solidFill>
                  </a:tcPr>
                </a:tc>
                <a:tc>
                  <a:txBody>
                    <a:bodyPr/>
                    <a:lstStyle/>
                    <a:p>
                      <a:pPr algn="ctr"/>
                      <a:r>
                        <a:rPr lang="en-US" sz="1400" dirty="0">
                          <a:solidFill>
                            <a:schemeClr val="bg1"/>
                          </a:solidFill>
                        </a:rPr>
                        <a:t>1.0</a:t>
                      </a:r>
                    </a:p>
                  </a:txBody>
                  <a:tcPr>
                    <a:solidFill>
                      <a:schemeClr val="accent2"/>
                    </a:solidFill>
                  </a:tcPr>
                </a:tc>
                <a:tc>
                  <a:txBody>
                    <a:bodyPr/>
                    <a:lstStyle/>
                    <a:p>
                      <a:pPr algn="ctr"/>
                      <a:r>
                        <a:rPr lang="en-US" sz="1400" dirty="0">
                          <a:solidFill>
                            <a:schemeClr val="bg1"/>
                          </a:solidFill>
                        </a:rPr>
                        <a:t>0.2</a:t>
                      </a:r>
                    </a:p>
                  </a:txBody>
                  <a:tcPr>
                    <a:noFill/>
                  </a:tcPr>
                </a:tc>
                <a:tc>
                  <a:txBody>
                    <a:bodyPr/>
                    <a:lstStyle/>
                    <a:p>
                      <a:pPr algn="ctr"/>
                      <a:r>
                        <a:rPr lang="en-US" sz="1400" dirty="0">
                          <a:solidFill>
                            <a:schemeClr val="bg1"/>
                          </a:solidFill>
                        </a:rPr>
                        <a:t>Strength</a:t>
                      </a:r>
                    </a:p>
                  </a:txBody>
                  <a:tcPr>
                    <a:noFill/>
                  </a:tcPr>
                </a:tc>
                <a:extLst>
                  <a:ext uri="{0D108BD9-81ED-4DB2-BD59-A6C34878D82A}">
                    <a16:rowId xmlns:a16="http://schemas.microsoft.com/office/drawing/2014/main" val="681383806"/>
                  </a:ext>
                </a:extLst>
              </a:tr>
              <a:tr h="370840">
                <a:tc>
                  <a:txBody>
                    <a:bodyPr/>
                    <a:lstStyle/>
                    <a:p>
                      <a:pPr algn="ctr"/>
                      <a:r>
                        <a:rPr lang="en-US" sz="1400" dirty="0">
                          <a:solidFill>
                            <a:schemeClr val="bg1"/>
                          </a:solidFill>
                        </a:rPr>
                        <a:t>Visually appealing</a:t>
                      </a:r>
                    </a:p>
                  </a:txBody>
                  <a:tcPr>
                    <a:noFill/>
                  </a:tcPr>
                </a:tc>
                <a:tc>
                  <a:txBody>
                    <a:bodyPr/>
                    <a:lstStyle/>
                    <a:p>
                      <a:pPr algn="ctr"/>
                      <a:r>
                        <a:rPr lang="en-US" sz="1400" dirty="0">
                          <a:solidFill>
                            <a:schemeClr val="bg1"/>
                          </a:solidFill>
                        </a:rPr>
                        <a:t>0.5</a:t>
                      </a:r>
                    </a:p>
                  </a:txBody>
                  <a:tcPr>
                    <a:noFill/>
                  </a:tcPr>
                </a:tc>
                <a:tc>
                  <a:txBody>
                    <a:bodyPr/>
                    <a:lstStyle/>
                    <a:p>
                      <a:pPr algn="ctr"/>
                      <a:r>
                        <a:rPr lang="en-US" sz="1400" dirty="0">
                          <a:solidFill>
                            <a:schemeClr val="bg1"/>
                          </a:solidFill>
                        </a:rPr>
                        <a:t>0.9</a:t>
                      </a:r>
                    </a:p>
                  </a:txBody>
                  <a:tcPr>
                    <a:solidFill>
                      <a:schemeClr val="accent1"/>
                    </a:solidFill>
                  </a:tcPr>
                </a:tc>
                <a:tc>
                  <a:txBody>
                    <a:bodyPr/>
                    <a:lstStyle/>
                    <a:p>
                      <a:pPr algn="ctr"/>
                      <a:r>
                        <a:rPr lang="en-US" sz="1400" dirty="0">
                          <a:solidFill>
                            <a:schemeClr val="bg1"/>
                          </a:solidFill>
                        </a:rPr>
                        <a:t>0.4</a:t>
                      </a:r>
                    </a:p>
                  </a:txBody>
                  <a:tcPr>
                    <a:solidFill>
                      <a:schemeClr val="accent1"/>
                    </a:solidFill>
                  </a:tcPr>
                </a:tc>
                <a:tc>
                  <a:txBody>
                    <a:bodyPr/>
                    <a:lstStyle/>
                    <a:p>
                      <a:pPr algn="ctr"/>
                      <a:r>
                        <a:rPr lang="en-US" sz="1400" dirty="0">
                          <a:solidFill>
                            <a:schemeClr val="bg1"/>
                          </a:solidFill>
                        </a:rPr>
                        <a:t>0.8</a:t>
                      </a:r>
                    </a:p>
                  </a:txBody>
                  <a:tcPr>
                    <a:solidFill>
                      <a:schemeClr val="accent2"/>
                    </a:solidFill>
                  </a:tcPr>
                </a:tc>
                <a:tc>
                  <a:txBody>
                    <a:bodyPr/>
                    <a:lstStyle/>
                    <a:p>
                      <a:pPr algn="ctr"/>
                      <a:r>
                        <a:rPr lang="en-US" sz="1400" dirty="0">
                          <a:solidFill>
                            <a:schemeClr val="bg1"/>
                          </a:solidFill>
                        </a:rPr>
                        <a:t>0.4</a:t>
                      </a:r>
                    </a:p>
                  </a:txBody>
                  <a:tcPr>
                    <a:solidFill>
                      <a:schemeClr val="accent2"/>
                    </a:solidFill>
                  </a:tcPr>
                </a:tc>
                <a:tc>
                  <a:txBody>
                    <a:bodyPr/>
                    <a:lstStyle/>
                    <a:p>
                      <a:pPr algn="ctr"/>
                      <a:r>
                        <a:rPr lang="en-US" sz="1400" dirty="0">
                          <a:solidFill>
                            <a:schemeClr val="bg1"/>
                          </a:solidFill>
                        </a:rPr>
                        <a:t>0.0</a:t>
                      </a:r>
                    </a:p>
                  </a:txBody>
                  <a:tcPr>
                    <a:noFill/>
                  </a:tcPr>
                </a:tc>
                <a:tc>
                  <a:txBody>
                    <a:bodyPr/>
                    <a:lstStyle/>
                    <a:p>
                      <a:pPr algn="ctr"/>
                      <a:r>
                        <a:rPr lang="en-US" sz="1400" dirty="0">
                          <a:solidFill>
                            <a:schemeClr val="bg1"/>
                          </a:solidFill>
                        </a:rPr>
                        <a:t>Strength</a:t>
                      </a:r>
                    </a:p>
                  </a:txBody>
                  <a:tcPr>
                    <a:noFill/>
                  </a:tcPr>
                </a:tc>
                <a:extLst>
                  <a:ext uri="{0D108BD9-81ED-4DB2-BD59-A6C34878D82A}">
                    <a16:rowId xmlns:a16="http://schemas.microsoft.com/office/drawing/2014/main" val="2371958495"/>
                  </a:ext>
                </a:extLst>
              </a:tr>
              <a:tr h="370840">
                <a:tc>
                  <a:txBody>
                    <a:bodyPr/>
                    <a:lstStyle/>
                    <a:p>
                      <a:pPr algn="ctr"/>
                      <a:r>
                        <a:rPr lang="en-US" sz="1400" dirty="0">
                          <a:solidFill>
                            <a:schemeClr val="bg1"/>
                          </a:solidFill>
                        </a:rPr>
                        <a:t>Have a durable outsole</a:t>
                      </a:r>
                    </a:p>
                  </a:txBody>
                  <a:tcPr>
                    <a:noFill/>
                  </a:tcPr>
                </a:tc>
                <a:tc>
                  <a:txBody>
                    <a:bodyPr/>
                    <a:lstStyle/>
                    <a:p>
                      <a:pPr algn="ctr"/>
                      <a:r>
                        <a:rPr lang="en-US" sz="1400" dirty="0">
                          <a:solidFill>
                            <a:schemeClr val="bg1"/>
                          </a:solidFill>
                        </a:rPr>
                        <a:t>1.3</a:t>
                      </a:r>
                    </a:p>
                  </a:txBody>
                  <a:tcPr>
                    <a:noFill/>
                  </a:tcPr>
                </a:tc>
                <a:tc>
                  <a:txBody>
                    <a:bodyPr/>
                    <a:lstStyle/>
                    <a:p>
                      <a:pPr algn="ctr"/>
                      <a:r>
                        <a:rPr lang="en-US" sz="1400" dirty="0">
                          <a:solidFill>
                            <a:schemeClr val="bg1"/>
                          </a:solidFill>
                        </a:rPr>
                        <a:t>1.0</a:t>
                      </a:r>
                    </a:p>
                  </a:txBody>
                  <a:tcPr>
                    <a:solidFill>
                      <a:schemeClr val="accent1"/>
                    </a:solidFill>
                  </a:tcPr>
                </a:tc>
                <a:tc>
                  <a:txBody>
                    <a:bodyPr/>
                    <a:lstStyle/>
                    <a:p>
                      <a:pPr algn="ctr"/>
                      <a:r>
                        <a:rPr lang="en-US" sz="1400" dirty="0">
                          <a:solidFill>
                            <a:schemeClr val="bg1"/>
                          </a:solidFill>
                        </a:rPr>
                        <a:t>1.3</a:t>
                      </a:r>
                    </a:p>
                  </a:txBody>
                  <a:tcPr>
                    <a:solidFill>
                      <a:schemeClr val="accent1"/>
                    </a:solidFill>
                  </a:tcPr>
                </a:tc>
                <a:tc>
                  <a:txBody>
                    <a:bodyPr/>
                    <a:lstStyle/>
                    <a:p>
                      <a:pPr algn="ctr"/>
                      <a:r>
                        <a:rPr lang="en-US" sz="1400" dirty="0">
                          <a:solidFill>
                            <a:schemeClr val="bg1"/>
                          </a:solidFill>
                        </a:rPr>
                        <a:t>0.9</a:t>
                      </a:r>
                    </a:p>
                  </a:txBody>
                  <a:tcPr>
                    <a:solidFill>
                      <a:schemeClr val="accent2"/>
                    </a:solidFill>
                  </a:tcPr>
                </a:tc>
                <a:tc>
                  <a:txBody>
                    <a:bodyPr/>
                    <a:lstStyle/>
                    <a:p>
                      <a:pPr algn="ctr"/>
                      <a:r>
                        <a:rPr lang="en-US" sz="1400" dirty="0">
                          <a:solidFill>
                            <a:schemeClr val="bg1"/>
                          </a:solidFill>
                        </a:rPr>
                        <a:t>1.1</a:t>
                      </a:r>
                    </a:p>
                  </a:txBody>
                  <a:tcPr>
                    <a:solidFill>
                      <a:schemeClr val="accent2"/>
                    </a:solidFill>
                  </a:tcPr>
                </a:tc>
                <a:tc>
                  <a:txBody>
                    <a:bodyPr/>
                    <a:lstStyle/>
                    <a:p>
                      <a:pPr algn="ctr"/>
                      <a:r>
                        <a:rPr lang="en-US" sz="1400" dirty="0">
                          <a:solidFill>
                            <a:schemeClr val="bg1"/>
                          </a:solidFill>
                        </a:rPr>
                        <a:t>- 0.2</a:t>
                      </a:r>
                    </a:p>
                  </a:txBody>
                  <a:tcPr>
                    <a:noFill/>
                  </a:tcPr>
                </a:tc>
                <a:tc>
                  <a:txBody>
                    <a:bodyPr/>
                    <a:lstStyle/>
                    <a:p>
                      <a:pPr algn="ctr"/>
                      <a:r>
                        <a:rPr lang="en-US" sz="1400" dirty="0">
                          <a:solidFill>
                            <a:schemeClr val="bg1"/>
                          </a:solidFill>
                        </a:rPr>
                        <a:t>Weakness</a:t>
                      </a:r>
                    </a:p>
                  </a:txBody>
                  <a:tcPr>
                    <a:noFill/>
                  </a:tcPr>
                </a:tc>
                <a:extLst>
                  <a:ext uri="{0D108BD9-81ED-4DB2-BD59-A6C34878D82A}">
                    <a16:rowId xmlns:a16="http://schemas.microsoft.com/office/drawing/2014/main" val="681243882"/>
                  </a:ext>
                </a:extLst>
              </a:tr>
              <a:tr h="370840">
                <a:tc>
                  <a:txBody>
                    <a:bodyPr/>
                    <a:lstStyle/>
                    <a:p>
                      <a:pPr algn="ctr"/>
                      <a:r>
                        <a:rPr lang="en-US" sz="1400" dirty="0">
                          <a:solidFill>
                            <a:schemeClr val="bg1"/>
                          </a:solidFill>
                        </a:rPr>
                        <a:t>Be a reputable brand</a:t>
                      </a:r>
                    </a:p>
                  </a:txBody>
                  <a:tcPr>
                    <a:noFill/>
                  </a:tcPr>
                </a:tc>
                <a:tc>
                  <a:txBody>
                    <a:bodyPr/>
                    <a:lstStyle/>
                    <a:p>
                      <a:pPr algn="ctr"/>
                      <a:r>
                        <a:rPr lang="en-US" sz="1400" dirty="0">
                          <a:solidFill>
                            <a:schemeClr val="bg1"/>
                          </a:solidFill>
                        </a:rPr>
                        <a:t>1.1</a:t>
                      </a:r>
                    </a:p>
                  </a:txBody>
                  <a:tcPr>
                    <a:noFill/>
                  </a:tcPr>
                </a:tc>
                <a:tc>
                  <a:txBody>
                    <a:bodyPr/>
                    <a:lstStyle/>
                    <a:p>
                      <a:pPr algn="ctr"/>
                      <a:r>
                        <a:rPr lang="en-US" sz="1400" dirty="0">
                          <a:solidFill>
                            <a:schemeClr val="bg1"/>
                          </a:solidFill>
                        </a:rPr>
                        <a:t>1.2</a:t>
                      </a:r>
                    </a:p>
                  </a:txBody>
                  <a:tcPr>
                    <a:solidFill>
                      <a:schemeClr val="accent1"/>
                    </a:solidFill>
                  </a:tcPr>
                </a:tc>
                <a:tc>
                  <a:txBody>
                    <a:bodyPr/>
                    <a:lstStyle/>
                    <a:p>
                      <a:pPr algn="ctr"/>
                      <a:r>
                        <a:rPr lang="en-US" sz="1400" dirty="0">
                          <a:solidFill>
                            <a:schemeClr val="bg1"/>
                          </a:solidFill>
                        </a:rPr>
                        <a:t>1.3</a:t>
                      </a:r>
                    </a:p>
                  </a:txBody>
                  <a:tcPr>
                    <a:solidFill>
                      <a:schemeClr val="accent1"/>
                    </a:solidFill>
                  </a:tcPr>
                </a:tc>
                <a:tc>
                  <a:txBody>
                    <a:bodyPr/>
                    <a:lstStyle/>
                    <a:p>
                      <a:pPr algn="ctr"/>
                      <a:r>
                        <a:rPr lang="en-US" sz="1400" dirty="0">
                          <a:solidFill>
                            <a:schemeClr val="bg1"/>
                          </a:solidFill>
                        </a:rPr>
                        <a:t>1.0</a:t>
                      </a:r>
                    </a:p>
                  </a:txBody>
                  <a:tcPr>
                    <a:solidFill>
                      <a:schemeClr val="accent2"/>
                    </a:solidFill>
                  </a:tcPr>
                </a:tc>
                <a:tc>
                  <a:txBody>
                    <a:bodyPr/>
                    <a:lstStyle/>
                    <a:p>
                      <a:pPr algn="ctr"/>
                      <a:r>
                        <a:rPr lang="en-US" sz="1400" dirty="0">
                          <a:solidFill>
                            <a:schemeClr val="bg1"/>
                          </a:solidFill>
                        </a:rPr>
                        <a:t>1.1</a:t>
                      </a:r>
                    </a:p>
                  </a:txBody>
                  <a:tcPr>
                    <a:solidFill>
                      <a:schemeClr val="accent2"/>
                    </a:solidFill>
                  </a:tcPr>
                </a:tc>
                <a:tc>
                  <a:txBody>
                    <a:bodyPr/>
                    <a:lstStyle/>
                    <a:p>
                      <a:pPr algn="ctr"/>
                      <a:r>
                        <a:rPr lang="en-US" sz="1400" dirty="0">
                          <a:solidFill>
                            <a:schemeClr val="bg1"/>
                          </a:solidFill>
                        </a:rPr>
                        <a:t>- 0.2</a:t>
                      </a:r>
                    </a:p>
                  </a:txBody>
                  <a:tcPr>
                    <a:noFill/>
                  </a:tcPr>
                </a:tc>
                <a:tc>
                  <a:txBody>
                    <a:bodyPr/>
                    <a:lstStyle/>
                    <a:p>
                      <a:pPr algn="ctr"/>
                      <a:r>
                        <a:rPr lang="en-US" sz="1400" dirty="0">
                          <a:solidFill>
                            <a:schemeClr val="bg1"/>
                          </a:solidFill>
                        </a:rPr>
                        <a:t>Weakness</a:t>
                      </a:r>
                    </a:p>
                  </a:txBody>
                  <a:tcPr>
                    <a:noFill/>
                  </a:tcPr>
                </a:tc>
                <a:extLst>
                  <a:ext uri="{0D108BD9-81ED-4DB2-BD59-A6C34878D82A}">
                    <a16:rowId xmlns:a16="http://schemas.microsoft.com/office/drawing/2014/main" val="2378428736"/>
                  </a:ext>
                </a:extLst>
              </a:tr>
              <a:tr h="370840">
                <a:tc>
                  <a:txBody>
                    <a:bodyPr/>
                    <a:lstStyle/>
                    <a:p>
                      <a:pPr algn="ctr"/>
                      <a:r>
                        <a:rPr lang="en-US" sz="1400" b="1" dirty="0">
                          <a:solidFill>
                            <a:schemeClr val="bg1"/>
                          </a:solidFill>
                        </a:rPr>
                        <a:t>Total (sum)</a:t>
                      </a:r>
                    </a:p>
                  </a:txBody>
                  <a:tcPr>
                    <a:noFill/>
                  </a:tcPr>
                </a:tc>
                <a:tc>
                  <a:txBody>
                    <a:bodyPr/>
                    <a:lstStyle/>
                    <a:p>
                      <a:pPr algn="ctr"/>
                      <a:endParaRPr lang="en-US" sz="1400" dirty="0">
                        <a:solidFill>
                          <a:schemeClr val="bg1"/>
                        </a:solidFill>
                      </a:endParaRPr>
                    </a:p>
                  </a:txBody>
                  <a:tcPr>
                    <a:noFill/>
                  </a:tcPr>
                </a:tc>
                <a:tc>
                  <a:txBody>
                    <a:bodyPr/>
                    <a:lstStyle/>
                    <a:p>
                      <a:pPr algn="ctr"/>
                      <a:endParaRPr lang="en-US" sz="1400" dirty="0">
                        <a:solidFill>
                          <a:schemeClr val="bg1"/>
                        </a:solidFill>
                      </a:endParaRPr>
                    </a:p>
                  </a:txBody>
                  <a:tcPr>
                    <a:noFill/>
                  </a:tcPr>
                </a:tc>
                <a:tc>
                  <a:txBody>
                    <a:bodyPr/>
                    <a:lstStyle/>
                    <a:p>
                      <a:pPr algn="ctr"/>
                      <a:r>
                        <a:rPr lang="en-US" sz="1400" dirty="0">
                          <a:solidFill>
                            <a:schemeClr val="bg1"/>
                          </a:solidFill>
                        </a:rPr>
                        <a:t>1.1</a:t>
                      </a:r>
                    </a:p>
                  </a:txBody>
                  <a:tcPr>
                    <a:solidFill>
                      <a:schemeClr val="accent1"/>
                    </a:solidFill>
                  </a:tcPr>
                </a:tc>
                <a:tc>
                  <a:txBody>
                    <a:bodyPr/>
                    <a:lstStyle/>
                    <a:p>
                      <a:pPr algn="ctr"/>
                      <a:endParaRPr lang="en-US" sz="1400" dirty="0">
                        <a:solidFill>
                          <a:schemeClr val="bg1"/>
                        </a:solidFill>
                      </a:endParaRPr>
                    </a:p>
                  </a:txBody>
                  <a:tcPr>
                    <a:noFill/>
                  </a:tcPr>
                </a:tc>
                <a:tc>
                  <a:txBody>
                    <a:bodyPr/>
                    <a:lstStyle/>
                    <a:p>
                      <a:pPr algn="ctr"/>
                      <a:r>
                        <a:rPr lang="en-US" sz="1400" dirty="0">
                          <a:solidFill>
                            <a:schemeClr val="bg1"/>
                          </a:solidFill>
                        </a:rPr>
                        <a:t>1.0</a:t>
                      </a:r>
                    </a:p>
                  </a:txBody>
                  <a:tcPr>
                    <a:solidFill>
                      <a:schemeClr val="accent2"/>
                    </a:solidFill>
                  </a:tcPr>
                </a:tc>
                <a:tc>
                  <a:txBody>
                    <a:bodyPr/>
                    <a:lstStyle/>
                    <a:p>
                      <a:pPr algn="ctr"/>
                      <a:endParaRPr lang="en-US" sz="1400" dirty="0">
                        <a:solidFill>
                          <a:schemeClr val="bg1"/>
                        </a:solidFill>
                      </a:endParaRPr>
                    </a:p>
                  </a:txBody>
                  <a:tcPr>
                    <a:noFill/>
                  </a:tcPr>
                </a:tc>
                <a:tc>
                  <a:txBody>
                    <a:bodyPr/>
                    <a:lstStyle/>
                    <a:p>
                      <a:pPr algn="ctr"/>
                      <a:endParaRPr lang="en-US" sz="1400" dirty="0">
                        <a:solidFill>
                          <a:schemeClr val="bg1"/>
                        </a:solidFill>
                      </a:endParaRPr>
                    </a:p>
                  </a:txBody>
                  <a:tcPr>
                    <a:noFill/>
                  </a:tcPr>
                </a:tc>
                <a:extLst>
                  <a:ext uri="{0D108BD9-81ED-4DB2-BD59-A6C34878D82A}">
                    <a16:rowId xmlns:a16="http://schemas.microsoft.com/office/drawing/2014/main" val="677861734"/>
                  </a:ext>
                </a:extLst>
              </a:tr>
            </a:tbl>
          </a:graphicData>
        </a:graphic>
      </p:graphicFrame>
      <p:sp>
        <p:nvSpPr>
          <p:cNvPr id="6" name="TextBox 5">
            <a:extLst>
              <a:ext uri="{FF2B5EF4-FFF2-40B4-BE49-F238E27FC236}">
                <a16:creationId xmlns:a16="http://schemas.microsoft.com/office/drawing/2014/main" id="{D9B82484-CB43-D63F-93CD-59899E2739C7}"/>
              </a:ext>
            </a:extLst>
          </p:cNvPr>
          <p:cNvSpPr txBox="1"/>
          <p:nvPr/>
        </p:nvSpPr>
        <p:spPr>
          <a:xfrm>
            <a:off x="843280" y="1402080"/>
            <a:ext cx="10515600" cy="369332"/>
          </a:xfrm>
          <a:prstGeom prst="rect">
            <a:avLst/>
          </a:prstGeom>
          <a:noFill/>
        </p:spPr>
        <p:txBody>
          <a:bodyPr wrap="square" rtlCol="0">
            <a:spAutoFit/>
          </a:bodyPr>
          <a:lstStyle/>
          <a:p>
            <a:pPr algn="ctr"/>
            <a:r>
              <a:rPr lang="en-US" b="1" dirty="0">
                <a:solidFill>
                  <a:schemeClr val="bg1"/>
                </a:solidFill>
              </a:rPr>
              <a:t>Table of Grand Means</a:t>
            </a:r>
          </a:p>
        </p:txBody>
      </p:sp>
      <p:sp>
        <p:nvSpPr>
          <p:cNvPr id="8" name="TextBox 7">
            <a:extLst>
              <a:ext uri="{FF2B5EF4-FFF2-40B4-BE49-F238E27FC236}">
                <a16:creationId xmlns:a16="http://schemas.microsoft.com/office/drawing/2014/main" id="{94FB4C2E-CC68-2EC6-CA61-E3390276CF99}"/>
              </a:ext>
            </a:extLst>
          </p:cNvPr>
          <p:cNvSpPr txBox="1"/>
          <p:nvPr/>
        </p:nvSpPr>
        <p:spPr>
          <a:xfrm>
            <a:off x="891540" y="6281603"/>
            <a:ext cx="10408920" cy="369332"/>
          </a:xfrm>
          <a:prstGeom prst="rect">
            <a:avLst/>
          </a:prstGeom>
          <a:noFill/>
        </p:spPr>
        <p:txBody>
          <a:bodyPr wrap="square" rtlCol="0">
            <a:spAutoFit/>
          </a:bodyPr>
          <a:lstStyle/>
          <a:p>
            <a:pPr algn="ctr"/>
            <a:r>
              <a:rPr lang="en-US" dirty="0">
                <a:solidFill>
                  <a:schemeClr val="bg1"/>
                </a:solidFill>
              </a:rPr>
              <a:t>The results yielded in EiBi were similar, but New Balance won by 0.1</a:t>
            </a:r>
          </a:p>
        </p:txBody>
      </p:sp>
    </p:spTree>
    <p:extLst>
      <p:ext uri="{BB962C8B-B14F-4D97-AF65-F5344CB8AC3E}">
        <p14:creationId xmlns:p14="http://schemas.microsoft.com/office/powerpoint/2010/main" val="332230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D0EFC88-58C1-55FC-8B93-4A3C08C7164A}"/>
              </a:ext>
            </a:extLst>
          </p:cNvPr>
          <p:cNvSpPr>
            <a:spLocks noGrp="1"/>
          </p:cNvSpPr>
          <p:nvPr>
            <p:ph type="title"/>
          </p:nvPr>
        </p:nvSpPr>
        <p:spPr>
          <a:xfrm>
            <a:off x="444500" y="542925"/>
            <a:ext cx="11214100" cy="535531"/>
          </a:xfrm>
        </p:spPr>
        <p:txBody>
          <a:bodyPr/>
          <a:lstStyle/>
          <a:p>
            <a:r>
              <a:rPr lang="en-US" dirty="0"/>
              <a:t>Evaluation of Importance</a:t>
            </a:r>
          </a:p>
        </p:txBody>
      </p:sp>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smtClean="0"/>
              <a:pPr>
                <a:spcAft>
                  <a:spcPts val="600"/>
                </a:spcAft>
              </a:pPr>
              <a:t>9</a:t>
            </a:fld>
            <a:endParaRPr lang="en-US"/>
          </a:p>
        </p:txBody>
      </p:sp>
      <p:graphicFrame>
        <p:nvGraphicFramePr>
          <p:cNvPr id="3" name="Chart 2">
            <a:extLst>
              <a:ext uri="{FF2B5EF4-FFF2-40B4-BE49-F238E27FC236}">
                <a16:creationId xmlns:a16="http://schemas.microsoft.com/office/drawing/2014/main" id="{B48D44EE-771B-2C81-4965-6E821631C47C}"/>
              </a:ext>
            </a:extLst>
          </p:cNvPr>
          <p:cNvGraphicFramePr>
            <a:graphicFrameLocks/>
          </p:cNvGraphicFramePr>
          <p:nvPr>
            <p:extLst>
              <p:ext uri="{D42A27DB-BD31-4B8C-83A1-F6EECF244321}">
                <p14:modId xmlns:p14="http://schemas.microsoft.com/office/powerpoint/2010/main" val="2161999631"/>
              </p:ext>
            </p:extLst>
          </p:nvPr>
        </p:nvGraphicFramePr>
        <p:xfrm>
          <a:off x="1148079" y="1378585"/>
          <a:ext cx="9977121" cy="362013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45FB26BE-1C24-F0FE-56CA-EB27A3BA4A4D}"/>
              </a:ext>
            </a:extLst>
          </p:cNvPr>
          <p:cNvSpPr txBox="1"/>
          <p:nvPr/>
        </p:nvSpPr>
        <p:spPr>
          <a:xfrm>
            <a:off x="1478280" y="5174615"/>
            <a:ext cx="9235440" cy="646331"/>
          </a:xfrm>
          <a:prstGeom prst="rect">
            <a:avLst/>
          </a:prstGeom>
          <a:noFill/>
        </p:spPr>
        <p:txBody>
          <a:bodyPr wrap="square" rtlCol="0">
            <a:spAutoFit/>
          </a:bodyPr>
          <a:lstStyle/>
          <a:p>
            <a:pPr algn="ctr"/>
            <a:r>
              <a:rPr lang="en-US" dirty="0">
                <a:solidFill>
                  <a:schemeClr val="bg1"/>
                </a:solidFill>
              </a:rPr>
              <a:t>As indicated by the research we conducted, this is what individuals who participated in the survey valued in terms of the importance of things regarding running shoe purchases.</a:t>
            </a:r>
          </a:p>
        </p:txBody>
      </p:sp>
    </p:spTree>
    <p:extLst>
      <p:ext uri="{BB962C8B-B14F-4D97-AF65-F5344CB8AC3E}">
        <p14:creationId xmlns:p14="http://schemas.microsoft.com/office/powerpoint/2010/main" val="9141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3bed1e5-3a19-4c9a-8f3b-e23f4ab67a0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052B265DB39F48BEC58621828413EE" ma:contentTypeVersion="15" ma:contentTypeDescription="Create a new document." ma:contentTypeScope="" ma:versionID="6421d8de34c65d4d525bc1edd17d3e94">
  <xsd:schema xmlns:xsd="http://www.w3.org/2001/XMLSchema" xmlns:xs="http://www.w3.org/2001/XMLSchema" xmlns:p="http://schemas.microsoft.com/office/2006/metadata/properties" xmlns:ns3="13bed1e5-3a19-4c9a-8f3b-e23f4ab67a02" xmlns:ns4="7bf07925-100b-45aa-b019-e09a82544d04" targetNamespace="http://schemas.microsoft.com/office/2006/metadata/properties" ma:root="true" ma:fieldsID="38dc783b9ed3cdc3277c6acd9affaee9" ns3:_="" ns4:_="">
    <xsd:import namespace="13bed1e5-3a19-4c9a-8f3b-e23f4ab67a02"/>
    <xsd:import namespace="7bf07925-100b-45aa-b019-e09a82544d04"/>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bjectDetectorVersions" minOccurs="0"/>
                <xsd:element ref="ns3:MediaServiceSearchProperties" minOccurs="0"/>
                <xsd:element ref="ns3:MediaServiceSystem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bed1e5-3a19-4c9a-8f3b-e23f4ab67a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f07925-100b-45aa-b019-e09a82544d0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26E0C9-B2AA-42E6-97B6-E1B7D9EAF129}">
  <ds:schemaRefs>
    <ds:schemaRef ds:uri="http://schemas.microsoft.com/sharepoint/v3/contenttype/forms"/>
  </ds:schemaRefs>
</ds:datastoreItem>
</file>

<file path=customXml/itemProps2.xml><?xml version="1.0" encoding="utf-8"?>
<ds:datastoreItem xmlns:ds="http://schemas.openxmlformats.org/officeDocument/2006/customXml" ds:itemID="{F5757914-1161-4661-9696-421FD6935CDD}">
  <ds:schemaRefs>
    <ds:schemaRef ds:uri="7bf07925-100b-45aa-b019-e09a82544d04"/>
    <ds:schemaRef ds:uri="http://schemas.microsoft.com/office/2006/documentManagement/types"/>
    <ds:schemaRef ds:uri="http://purl.org/dc/dcmitype/"/>
    <ds:schemaRef ds:uri="http://purl.org/dc/elements/1.1/"/>
    <ds:schemaRef ds:uri="13bed1e5-3a19-4c9a-8f3b-e23f4ab67a02"/>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66530B4-31A4-4F84-890C-61C1ACE903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bed1e5-3a19-4c9a-8f3b-e23f4ab67a02"/>
    <ds:schemaRef ds:uri="7bf07925-100b-45aa-b019-e09a82544d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blue presentation</Template>
  <TotalTime>13476</TotalTime>
  <Words>1161</Words>
  <Application>Microsoft Office PowerPoint</Application>
  <PresentationFormat>Widescreen</PresentationFormat>
  <Paragraphs>160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Trade Gothic LT Pro</vt:lpstr>
      <vt:lpstr>Trebuchet MS</vt:lpstr>
      <vt:lpstr>Office Theme</vt:lpstr>
      <vt:lpstr>Attitude Change Project</vt:lpstr>
      <vt:lpstr>Agenda</vt:lpstr>
      <vt:lpstr>Project Overview</vt:lpstr>
      <vt:lpstr>About the Companies</vt:lpstr>
      <vt:lpstr>Demographic</vt:lpstr>
      <vt:lpstr>Psychographic</vt:lpstr>
      <vt:lpstr>Benefit</vt:lpstr>
      <vt:lpstr>Market Analysis</vt:lpstr>
      <vt:lpstr>Evaluation of Importance</vt:lpstr>
      <vt:lpstr>Weighted Brand Belief </vt:lpstr>
      <vt:lpstr>Total Attribute</vt:lpstr>
      <vt:lpstr>Proposed Scenario</vt:lpstr>
      <vt:lpstr>Attitude Change Strategy</vt:lpstr>
      <vt:lpstr>PowerPoint Presentation</vt:lpstr>
      <vt:lpstr>Attitude Change Strategy</vt:lpstr>
      <vt:lpstr>Attitude Change Strategy</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Ryan Anderson</dc:creator>
  <cp:lastModifiedBy>Gabe Henderson</cp:lastModifiedBy>
  <cp:revision>5</cp:revision>
  <dcterms:created xsi:type="dcterms:W3CDTF">2025-04-16T15:02:34Z</dcterms:created>
  <dcterms:modified xsi:type="dcterms:W3CDTF">2026-03-02T15:39:21Z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0x010100B8052B265DB39F48BEC58621828413EE</vt:lpwstr>
  </property>
</Properties>
</file>