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8" r:id="rId5"/>
    <p:sldId id="264" r:id="rId6"/>
    <p:sldId id="258" r:id="rId7"/>
    <p:sldId id="259" r:id="rId8"/>
    <p:sldId id="260"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421066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2E2DA-6757-4C72-A249-7A9C7E3B997B}"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174006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265082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14291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434830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03571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244493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7167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230013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55228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2E2DA-6757-4C72-A249-7A9C7E3B997B}"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262099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2E2DA-6757-4C72-A249-7A9C7E3B997B}"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144492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2E2DA-6757-4C72-A249-7A9C7E3B997B}"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180128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2E2DA-6757-4C72-A249-7A9C7E3B997B}"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41190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2E2DA-6757-4C72-A249-7A9C7E3B997B}"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40093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2E2DA-6757-4C72-A249-7A9C7E3B997B}"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306877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8D2E2DA-6757-4C72-A249-7A9C7E3B997B}" type="datetimeFigureOut">
              <a:rPr lang="en-US" smtClean="0"/>
              <a:t>4/17/2026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DD0F245-AD7E-42F6-90F8-826191C823FB}" type="slidenum">
              <a:rPr lang="en-US" smtClean="0"/>
              <a:t>‹#›</a:t>
            </a:fld>
            <a:endParaRPr lang="en-US"/>
          </a:p>
        </p:txBody>
      </p:sp>
    </p:spTree>
    <p:extLst>
      <p:ext uri="{BB962C8B-B14F-4D97-AF65-F5344CB8AC3E}">
        <p14:creationId xmlns:p14="http://schemas.microsoft.com/office/powerpoint/2010/main" val="109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8D2E2DA-6757-4C72-A249-7A9C7E3B997B}" type="datetimeFigureOut">
              <a:rPr lang="en-US" smtClean="0"/>
              <a:t>4/17/2026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DD0F245-AD7E-42F6-90F8-826191C823FB}" type="slidenum">
              <a:rPr lang="en-US" smtClean="0"/>
              <a:t>‹#›</a:t>
            </a:fld>
            <a:endParaRPr lang="en-US"/>
          </a:p>
        </p:txBody>
      </p:sp>
    </p:spTree>
    <p:extLst>
      <p:ext uri="{BB962C8B-B14F-4D97-AF65-F5344CB8AC3E}">
        <p14:creationId xmlns:p14="http://schemas.microsoft.com/office/powerpoint/2010/main" val="37002985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arketingino.com/marketing-strategy-of-bose-an-in-depth-analysis/" TargetMode="External"/><Relationship Id="rId2" Type="http://schemas.openxmlformats.org/officeDocument/2006/relationships/hyperlink" Target="https://www.marketingdive.com/news/bose-cmo-brand-cultural-impact-ai-shakeout/733415/" TargetMode="External"/><Relationship Id="rId1" Type="http://schemas.openxmlformats.org/officeDocument/2006/relationships/slideLayout" Target="../slideLayouts/slideLayout2.xml"/><Relationship Id="rId6" Type="http://schemas.openxmlformats.org/officeDocument/2006/relationships/hyperlink" Target="https://www.jbl.com/our-story.html" TargetMode="External"/><Relationship Id="rId5" Type="http://schemas.openxmlformats.org/officeDocument/2006/relationships/hyperlink" Target="https://www.latterly.org/jbl-marketing-strategy/" TargetMode="External"/><Relationship Id="rId4" Type="http://schemas.openxmlformats.org/officeDocument/2006/relationships/hyperlink" Target="https://www.latterly.org/bose-marketing-strate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482820-368F-1178-ADA0-3FA30DAB9F9F}"/>
              </a:ext>
            </a:extLst>
          </p:cNvPr>
          <p:cNvSpPr>
            <a:spLocks noGrp="1"/>
          </p:cNvSpPr>
          <p:nvPr>
            <p:ph type="ctrTitle"/>
          </p:nvPr>
        </p:nvSpPr>
        <p:spPr>
          <a:xfrm>
            <a:off x="1591577" y="839536"/>
            <a:ext cx="9008846" cy="3643822"/>
          </a:xfrm>
        </p:spPr>
        <p:txBody>
          <a:bodyPr anchor="ctr">
            <a:normAutofit/>
          </a:bodyPr>
          <a:lstStyle/>
          <a:p>
            <a:r>
              <a:rPr lang="en-US" sz="6600" b="1" dirty="0"/>
              <a:t>Brand Case Study 1: Brand Positioning</a:t>
            </a:r>
          </a:p>
        </p:txBody>
      </p:sp>
      <p:sp>
        <p:nvSpPr>
          <p:cNvPr id="3" name="Subtitle 2">
            <a:extLst>
              <a:ext uri="{FF2B5EF4-FFF2-40B4-BE49-F238E27FC236}">
                <a16:creationId xmlns:a16="http://schemas.microsoft.com/office/drawing/2014/main" id="{C465A5C4-72C1-747E-1A40-59BA96455D0F}"/>
              </a:ext>
            </a:extLst>
          </p:cNvPr>
          <p:cNvSpPr>
            <a:spLocks noGrp="1"/>
          </p:cNvSpPr>
          <p:nvPr>
            <p:ph type="subTitle" idx="1"/>
          </p:nvPr>
        </p:nvSpPr>
        <p:spPr>
          <a:xfrm>
            <a:off x="1751012" y="5542384"/>
            <a:ext cx="8676222" cy="628260"/>
          </a:xfrm>
        </p:spPr>
        <p:txBody>
          <a:bodyPr>
            <a:normAutofit/>
          </a:bodyPr>
          <a:lstStyle/>
          <a:p>
            <a:r>
              <a:rPr lang="en-US" sz="2800" dirty="0">
                <a:solidFill>
                  <a:srgbClr val="E6E6E6"/>
                </a:solidFill>
              </a:rPr>
              <a:t>Gabriel Henderson</a:t>
            </a:r>
          </a:p>
        </p:txBody>
      </p:sp>
    </p:spTree>
    <p:extLst>
      <p:ext uri="{BB962C8B-B14F-4D97-AF65-F5344CB8AC3E}">
        <p14:creationId xmlns:p14="http://schemas.microsoft.com/office/powerpoint/2010/main" val="81022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B0FF-0BDC-B694-B4B0-E71C59382CE1}"/>
              </a:ext>
            </a:extLst>
          </p:cNvPr>
          <p:cNvSpPr>
            <a:spLocks noGrp="1"/>
          </p:cNvSpPr>
          <p:nvPr>
            <p:ph type="ctrTitle"/>
          </p:nvPr>
        </p:nvSpPr>
        <p:spPr/>
        <p:txBody>
          <a:bodyPr/>
          <a:lstStyle/>
          <a:p>
            <a:r>
              <a:rPr lang="en-US" dirty="0"/>
              <a:t>thankyou</a:t>
            </a:r>
          </a:p>
        </p:txBody>
      </p:sp>
    </p:spTree>
    <p:extLst>
      <p:ext uri="{BB962C8B-B14F-4D97-AF65-F5344CB8AC3E}">
        <p14:creationId xmlns:p14="http://schemas.microsoft.com/office/powerpoint/2010/main" val="62611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68E1A-FB69-06F6-B2ED-89C9AA8651B5}"/>
              </a:ext>
            </a:extLst>
          </p:cNvPr>
          <p:cNvSpPr>
            <a:spLocks noGrp="1"/>
          </p:cNvSpPr>
          <p:nvPr>
            <p:ph type="title"/>
          </p:nvPr>
        </p:nvSpPr>
        <p:spPr>
          <a:xfrm>
            <a:off x="2247900" y="768001"/>
            <a:ext cx="7696199" cy="1079989"/>
          </a:xfrm>
        </p:spPr>
        <p:txBody>
          <a:bodyPr>
            <a:normAutofit/>
          </a:bodyPr>
          <a:lstStyle/>
          <a:p>
            <a:pPr algn="ctr"/>
            <a:r>
              <a:rPr lang="en-US" sz="3600" dirty="0"/>
              <a:t>references</a:t>
            </a:r>
          </a:p>
        </p:txBody>
      </p:sp>
      <p:sp>
        <p:nvSpPr>
          <p:cNvPr id="3" name="Content Placeholder 2">
            <a:extLst>
              <a:ext uri="{FF2B5EF4-FFF2-40B4-BE49-F238E27FC236}">
                <a16:creationId xmlns:a16="http://schemas.microsoft.com/office/drawing/2014/main" id="{1A65144B-1C23-4D6D-7749-7ADD5C907524}"/>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1141413" y="2374795"/>
            <a:ext cx="7696199" cy="3416406"/>
          </a:xfrm>
        </p:spPr>
        <p:txBody>
          <a:bodyPr>
            <a:normAutofit/>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Bose CMO on driving the brand’s cultural impact and the coming AI shakeout | Marketing Dive</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Marketing Strategy of Bose: An In-depth Analysis | Marketingino.com</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Bose Marketing Strategy 2025: A Case Study – Latterly.org</a:t>
            </a:r>
            <a:endParaRPr lang="en-US" dirty="0">
              <a:solidFill>
                <a:schemeClr val="tx1"/>
              </a:solidFill>
            </a:endParaRPr>
          </a:p>
          <a:p>
            <a:pPr>
              <a:buFont typeface="Arial" panose="020B0604020202020204" pitchFamily="34" charset="0"/>
              <a:buChar char="•"/>
            </a:pPr>
            <a:r>
              <a:rPr lang="en-US" dirty="0">
                <a:hlinkClick r:id="rId5"/>
              </a:rPr>
              <a:t>JBL Marketing Strategy 2025: A Case Study – Latterly.org</a:t>
            </a:r>
            <a:endParaRPr lang="en-US" dirty="0"/>
          </a:p>
          <a:p>
            <a:pPr>
              <a:buFont typeface="Arial" panose="020B0604020202020204" pitchFamily="34" charset="0"/>
              <a:buChar char="•"/>
            </a:pPr>
            <a:r>
              <a:rPr lang="en-US" dirty="0">
                <a:hlinkClick r:id="rId6"/>
              </a:rPr>
              <a:t>Our Story</a:t>
            </a:r>
            <a:endParaRPr lang="en-US" dirty="0">
              <a:solidFill>
                <a:schemeClr val="tx1"/>
              </a:solidFill>
            </a:endParaRPr>
          </a:p>
        </p:txBody>
      </p:sp>
    </p:spTree>
    <p:extLst>
      <p:ext uri="{BB962C8B-B14F-4D97-AF65-F5344CB8AC3E}">
        <p14:creationId xmlns:p14="http://schemas.microsoft.com/office/powerpoint/2010/main" val="426293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5A4DF-6B9B-CCF2-DC8F-37981B170249}"/>
              </a:ext>
            </a:extLst>
          </p:cNvPr>
          <p:cNvSpPr>
            <a:spLocks noGrp="1"/>
          </p:cNvSpPr>
          <p:nvPr>
            <p:ph type="title"/>
          </p:nvPr>
        </p:nvSpPr>
        <p:spPr>
          <a:xfrm>
            <a:off x="2247900" y="593945"/>
            <a:ext cx="7696199" cy="1079989"/>
          </a:xfrm>
        </p:spPr>
        <p:txBody>
          <a:bodyPr>
            <a:normAutofit/>
          </a:bodyPr>
          <a:lstStyle/>
          <a:p>
            <a:pPr algn="ctr"/>
            <a:r>
              <a:rPr lang="en-US" sz="3600" dirty="0"/>
              <a:t>Company intro &amp; History</a:t>
            </a:r>
          </a:p>
        </p:txBody>
      </p:sp>
      <p:pic>
        <p:nvPicPr>
          <p:cNvPr id="11" name="Content Placeholder 10" descr="A close up of a logo&#10;&#10;AI-generated content may be incorrect.">
            <a:extLst>
              <a:ext uri="{FF2B5EF4-FFF2-40B4-BE49-F238E27FC236}">
                <a16:creationId xmlns:a16="http://schemas.microsoft.com/office/drawing/2014/main" id="{97C5B447-CB7F-C3D8-F7EE-F3E615F2A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1090" y="2150481"/>
            <a:ext cx="2278551" cy="1181100"/>
          </a:xfrm>
        </p:spPr>
      </p:pic>
      <p:pic>
        <p:nvPicPr>
          <p:cNvPr id="2050" name="Picture 2" descr="Bose Logo Png">
            <a:extLst>
              <a:ext uri="{FF2B5EF4-FFF2-40B4-BE49-F238E27FC236}">
                <a16:creationId xmlns:a16="http://schemas.microsoft.com/office/drawing/2014/main" id="{82009BEF-67BB-B1F6-6FAA-B9BC239EE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70" y="2267879"/>
            <a:ext cx="4972050"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1789DFB-9E2B-C7B3-833E-CD326AB4E7DA}"/>
              </a:ext>
            </a:extLst>
          </p:cNvPr>
          <p:cNvSpPr txBox="1"/>
          <p:nvPr/>
        </p:nvSpPr>
        <p:spPr>
          <a:xfrm>
            <a:off x="495170" y="3777978"/>
            <a:ext cx="5290159" cy="2585323"/>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Founded in 1964 by Dr. Amar Bose, an MIT professor.</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Idea for Bose originated from Amar’s disappointment with his existing speaker performance.</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Breakthrough in 1968 with speakers that emphasized reflecting sound. </a:t>
            </a:r>
          </a:p>
        </p:txBody>
      </p:sp>
      <p:sp>
        <p:nvSpPr>
          <p:cNvPr id="15" name="TextBox 14">
            <a:extLst>
              <a:ext uri="{FF2B5EF4-FFF2-40B4-BE49-F238E27FC236}">
                <a16:creationId xmlns:a16="http://schemas.microsoft.com/office/drawing/2014/main" id="{1FF14875-1047-F6AA-3E2C-9B48D7905CC8}"/>
              </a:ext>
            </a:extLst>
          </p:cNvPr>
          <p:cNvSpPr txBox="1"/>
          <p:nvPr/>
        </p:nvSpPr>
        <p:spPr>
          <a:xfrm>
            <a:off x="6406671" y="3639478"/>
            <a:ext cx="5290159" cy="2862322"/>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Founded in 1946 by James Bullough</a:t>
            </a:r>
          </a:p>
          <a:p>
            <a:r>
              <a:rPr lang="en-US" dirty="0">
                <a:latin typeface="Amasis MT Pro Medium" panose="02040604050005020304" pitchFamily="18" charset="0"/>
              </a:rPr>
              <a:t>     Lansing, who was a pioneer in early </a:t>
            </a:r>
          </a:p>
          <a:p>
            <a:r>
              <a:rPr lang="en-US" dirty="0">
                <a:latin typeface="Amasis MT Pro Medium" panose="02040604050005020304" pitchFamily="18" charset="0"/>
              </a:rPr>
              <a:t>     loudspeaker design.</a:t>
            </a:r>
          </a:p>
          <a:p>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JBL emerged after Lansing and his Brother worked on cinema sound systems.</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Biggest breakthrough when JBL powered Woodstock and Grateful Dead concerts in the 70’s.</a:t>
            </a:r>
          </a:p>
        </p:txBody>
      </p:sp>
    </p:spTree>
    <p:extLst>
      <p:ext uri="{BB962C8B-B14F-4D97-AF65-F5344CB8AC3E}">
        <p14:creationId xmlns:p14="http://schemas.microsoft.com/office/powerpoint/2010/main" val="107571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1CF37-69D7-7861-A2D0-1D10F2F28858}"/>
              </a:ext>
            </a:extLst>
          </p:cNvPr>
          <p:cNvSpPr>
            <a:spLocks noGrp="1"/>
          </p:cNvSpPr>
          <p:nvPr>
            <p:ph type="title"/>
          </p:nvPr>
        </p:nvSpPr>
        <p:spPr>
          <a:xfrm>
            <a:off x="3819396" y="607197"/>
            <a:ext cx="7696199" cy="1079989"/>
          </a:xfrm>
        </p:spPr>
        <p:txBody>
          <a:bodyPr>
            <a:normAutofit/>
          </a:bodyPr>
          <a:lstStyle/>
          <a:p>
            <a:pPr algn="ctr"/>
            <a:r>
              <a:rPr lang="en-US" sz="3600" dirty="0"/>
              <a:t>Target audience</a:t>
            </a:r>
          </a:p>
        </p:txBody>
      </p:sp>
      <p:pic>
        <p:nvPicPr>
          <p:cNvPr id="3074" name="Picture 2" descr="Bose Logo Png">
            <a:extLst>
              <a:ext uri="{FF2B5EF4-FFF2-40B4-BE49-F238E27FC236}">
                <a16:creationId xmlns:a16="http://schemas.microsoft.com/office/drawing/2014/main" id="{1B36683C-0BBF-EB16-DF06-76E5CC7ED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127" y="688236"/>
            <a:ext cx="3739519" cy="103159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3F79941-B8CF-0192-1FD9-E5E7224A8780}"/>
              </a:ext>
            </a:extLst>
          </p:cNvPr>
          <p:cNvSpPr txBox="1"/>
          <p:nvPr/>
        </p:nvSpPr>
        <p:spPr>
          <a:xfrm>
            <a:off x="459287" y="2408063"/>
            <a:ext cx="11273425"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latin typeface="Amasis MT Pro Medium" panose="02040604050005020304" pitchFamily="18" charset="0"/>
              </a:rPr>
              <a:t>DEMOGRAPHIC</a:t>
            </a:r>
            <a:r>
              <a:rPr lang="en-US" sz="2000" dirty="0">
                <a:latin typeface="Amasis MT Pro Medium" panose="02040604050005020304" pitchFamily="18" charset="0"/>
              </a:rPr>
              <a:t>                                                      </a:t>
            </a:r>
            <a:r>
              <a:rPr lang="en-US" sz="2000" b="1" u="sng" dirty="0">
                <a:latin typeface="Amasis MT Pro Medium" panose="02040604050005020304" pitchFamily="18" charset="0"/>
              </a:rPr>
              <a:t>GEOGRAPHIC</a:t>
            </a:r>
          </a:p>
          <a:p>
            <a:r>
              <a:rPr lang="en-US" sz="2000" dirty="0">
                <a:latin typeface="Amasis MT Pro Medium" panose="02040604050005020304" pitchFamily="18" charset="0"/>
              </a:rPr>
              <a:t>  - </a:t>
            </a:r>
            <a:r>
              <a:rPr lang="en-US" sz="2000" b="1" dirty="0">
                <a:latin typeface="Amasis MT Pro Medium" panose="02040604050005020304" pitchFamily="18" charset="0"/>
              </a:rPr>
              <a:t>Ages</a:t>
            </a:r>
            <a:r>
              <a:rPr lang="en-US" sz="2000" dirty="0">
                <a:latin typeface="Amasis MT Pro Medium" panose="02040604050005020304" pitchFamily="18" charset="0"/>
              </a:rPr>
              <a:t>: 25 – 55                                                          - Strong presence in North America, Europe,</a:t>
            </a:r>
          </a:p>
          <a:p>
            <a:r>
              <a:rPr lang="en-US" sz="2000" dirty="0">
                <a:latin typeface="Amasis MT Pro Medium" panose="02040604050005020304" pitchFamily="18" charset="0"/>
              </a:rPr>
              <a:t>  - </a:t>
            </a:r>
            <a:r>
              <a:rPr lang="en-US" sz="2000" b="1" dirty="0">
                <a:latin typeface="Amasis MT Pro Medium" panose="02040604050005020304" pitchFamily="18" charset="0"/>
              </a:rPr>
              <a:t>Gender</a:t>
            </a:r>
            <a:r>
              <a:rPr lang="en-US" sz="2000" dirty="0">
                <a:latin typeface="Amasis MT Pro Medium" panose="02040604050005020304" pitchFamily="18" charset="0"/>
              </a:rPr>
              <a:t>: Slightly more male for                               and Asia-Pacific regions.</a:t>
            </a:r>
          </a:p>
          <a:p>
            <a:r>
              <a:rPr lang="en-US" sz="2000" dirty="0">
                <a:latin typeface="Amasis MT Pro Medium" panose="02040604050005020304" pitchFamily="18" charset="0"/>
              </a:rPr>
              <a:t>     professional audio products.                                - Most popular in airports, businesses, and </a:t>
            </a:r>
          </a:p>
          <a:p>
            <a:r>
              <a:rPr lang="en-US" sz="2000" dirty="0">
                <a:latin typeface="Amasis MT Pro Medium" panose="02040604050005020304" pitchFamily="18" charset="0"/>
              </a:rPr>
              <a:t>  - </a:t>
            </a:r>
            <a:r>
              <a:rPr lang="en-US" sz="2000" b="1" dirty="0">
                <a:latin typeface="Amasis MT Pro Medium" panose="02040604050005020304" pitchFamily="18" charset="0"/>
              </a:rPr>
              <a:t>Income</a:t>
            </a:r>
            <a:r>
              <a:rPr lang="en-US" sz="2000" dirty="0">
                <a:latin typeface="Amasis MT Pro Medium" panose="02040604050005020304" pitchFamily="18" charset="0"/>
              </a:rPr>
              <a:t>: Middle to upper class with                        modern tech-forward cities.</a:t>
            </a:r>
          </a:p>
          <a:p>
            <a:r>
              <a:rPr lang="en-US" sz="2000" dirty="0">
                <a:latin typeface="Amasis MT Pro Medium" panose="02040604050005020304" pitchFamily="18" charset="0"/>
              </a:rPr>
              <a:t>    disposable income for premium tech.</a:t>
            </a:r>
          </a:p>
          <a:p>
            <a:endParaRPr lang="en-US" sz="2000" dirty="0">
              <a:latin typeface="Amasis MT Pro Medium" panose="02040604050005020304" pitchFamily="18" charset="0"/>
            </a:endParaRPr>
          </a:p>
          <a:p>
            <a:endParaRPr lang="en-US" sz="2000" dirty="0">
              <a:latin typeface="Amasis MT Pro Medium" panose="02040604050005020304" pitchFamily="18" charset="0"/>
            </a:endParaRPr>
          </a:p>
          <a:p>
            <a:pPr marL="285750" indent="-285750">
              <a:buFont typeface="Arial" panose="020B0604020202020204" pitchFamily="34" charset="0"/>
              <a:buChar char="•"/>
            </a:pPr>
            <a:r>
              <a:rPr lang="en-US" sz="2000" b="1" u="sng" dirty="0">
                <a:latin typeface="Amasis MT Pro Medium" panose="02040604050005020304" pitchFamily="18" charset="0"/>
              </a:rPr>
              <a:t>PSYCHOGRAPHIC</a:t>
            </a:r>
            <a:r>
              <a:rPr lang="en-US" sz="2000" dirty="0">
                <a:latin typeface="Amasis MT Pro Medium" panose="02040604050005020304" pitchFamily="18" charset="0"/>
              </a:rPr>
              <a:t>                                                   </a:t>
            </a:r>
            <a:r>
              <a:rPr lang="en-US" sz="2000" b="1" u="sng" dirty="0">
                <a:latin typeface="Amasis MT Pro Medium" panose="02040604050005020304" pitchFamily="18" charset="0"/>
              </a:rPr>
              <a:t>BEHAVIORAL</a:t>
            </a:r>
          </a:p>
          <a:p>
            <a:r>
              <a:rPr lang="en-US" sz="2000" dirty="0">
                <a:latin typeface="Amasis MT Pro Medium" panose="02040604050005020304" pitchFamily="18" charset="0"/>
              </a:rPr>
              <a:t>  - Values innovation, quality, and a                          - Loyal customer base; often upgrading to </a:t>
            </a:r>
          </a:p>
          <a:p>
            <a:r>
              <a:rPr lang="en-US" sz="2000" dirty="0">
                <a:latin typeface="Amasis MT Pro Medium" panose="02040604050005020304" pitchFamily="18" charset="0"/>
              </a:rPr>
              <a:t>     minimalist design.                                                    newer product.</a:t>
            </a:r>
          </a:p>
          <a:p>
            <a:r>
              <a:rPr lang="en-US" sz="2000" dirty="0">
                <a:latin typeface="Amasis MT Pro Medium" panose="02040604050005020304" pitchFamily="18" charset="0"/>
              </a:rPr>
              <a:t>  - Interested in tech, productivity, and a                  - Most purchases are during holiday seasons, </a:t>
            </a:r>
          </a:p>
          <a:p>
            <a:r>
              <a:rPr lang="en-US" sz="2000" dirty="0">
                <a:latin typeface="Amasis MT Pro Medium" panose="02040604050005020304" pitchFamily="18" charset="0"/>
              </a:rPr>
              <a:t>    premium lifestyle.                                                     travel prep or, work-from-home upgrades.</a:t>
            </a:r>
          </a:p>
        </p:txBody>
      </p:sp>
    </p:spTree>
    <p:extLst>
      <p:ext uri="{BB962C8B-B14F-4D97-AF65-F5344CB8AC3E}">
        <p14:creationId xmlns:p14="http://schemas.microsoft.com/office/powerpoint/2010/main" val="264431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A31E7-44F9-E3A0-475E-5F6F47C0144F}"/>
              </a:ext>
            </a:extLst>
          </p:cNvPr>
          <p:cNvSpPr>
            <a:spLocks noGrp="1"/>
          </p:cNvSpPr>
          <p:nvPr>
            <p:ph type="title"/>
          </p:nvPr>
        </p:nvSpPr>
        <p:spPr>
          <a:xfrm>
            <a:off x="4495801" y="593943"/>
            <a:ext cx="7696199" cy="1079989"/>
          </a:xfrm>
        </p:spPr>
        <p:txBody>
          <a:bodyPr>
            <a:normAutofit/>
          </a:bodyPr>
          <a:lstStyle/>
          <a:p>
            <a:r>
              <a:rPr lang="en-US" sz="3600" dirty="0"/>
              <a:t>	Target Audience</a:t>
            </a:r>
          </a:p>
        </p:txBody>
      </p:sp>
      <p:pic>
        <p:nvPicPr>
          <p:cNvPr id="11" name="Content Placeholder 10" descr="A close up of a logo&#10;&#10;AI-generated content may be incorrect.">
            <a:extLst>
              <a:ext uri="{FF2B5EF4-FFF2-40B4-BE49-F238E27FC236}">
                <a16:creationId xmlns:a16="http://schemas.microsoft.com/office/drawing/2014/main" id="{4DEF4683-BF21-BC23-B9B0-CBED92AC8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430" y="344407"/>
            <a:ext cx="2458103" cy="1364247"/>
          </a:xfrm>
        </p:spPr>
      </p:pic>
      <p:sp>
        <p:nvSpPr>
          <p:cNvPr id="13" name="TextBox 12">
            <a:extLst>
              <a:ext uri="{FF2B5EF4-FFF2-40B4-BE49-F238E27FC236}">
                <a16:creationId xmlns:a16="http://schemas.microsoft.com/office/drawing/2014/main" id="{CDBFC74B-D015-2B74-54E2-0877046D4C5F}"/>
              </a:ext>
            </a:extLst>
          </p:cNvPr>
          <p:cNvSpPr txBox="1"/>
          <p:nvPr/>
        </p:nvSpPr>
        <p:spPr>
          <a:xfrm>
            <a:off x="300625" y="2505205"/>
            <a:ext cx="11461315" cy="4678204"/>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latin typeface="Amasis MT Pro Medium" panose="02040604050005020304" pitchFamily="18" charset="0"/>
              </a:rPr>
              <a:t>DEMOGRAPHIC</a:t>
            </a:r>
            <a:r>
              <a:rPr lang="en-US" sz="2000" dirty="0">
                <a:latin typeface="Amasis MT Pro Medium" panose="02040604050005020304" pitchFamily="18" charset="0"/>
              </a:rPr>
              <a:t>                                                    </a:t>
            </a:r>
            <a:r>
              <a:rPr lang="en-US" sz="2000" b="1" u="sng" dirty="0">
                <a:latin typeface="Amasis MT Pro Medium" panose="02040604050005020304" pitchFamily="18" charset="0"/>
              </a:rPr>
              <a:t>GEOGRAPHIC       </a:t>
            </a:r>
            <a:endParaRPr lang="en-US" sz="2000" dirty="0">
              <a:latin typeface="Amasis MT Pro Medium" panose="02040604050005020304" pitchFamily="18" charset="0"/>
            </a:endParaRPr>
          </a:p>
          <a:p>
            <a:r>
              <a:rPr lang="en-US" sz="2000" dirty="0">
                <a:latin typeface="Amasis MT Pro Medium" panose="02040604050005020304" pitchFamily="18" charset="0"/>
              </a:rPr>
              <a:t>  - </a:t>
            </a:r>
            <a:r>
              <a:rPr lang="en-US" sz="2000" b="1" dirty="0">
                <a:latin typeface="Amasis MT Pro Medium" panose="02040604050005020304" pitchFamily="18" charset="0"/>
              </a:rPr>
              <a:t>Ages: </a:t>
            </a:r>
            <a:r>
              <a:rPr lang="en-US" sz="2000" dirty="0">
                <a:latin typeface="Amasis MT Pro Medium" panose="02040604050005020304" pitchFamily="18" charset="0"/>
              </a:rPr>
              <a:t>18 – 35                                                        - Strong markets in The U.S, India, Europe, and </a:t>
            </a:r>
          </a:p>
          <a:p>
            <a:r>
              <a:rPr lang="en-US" sz="2000" dirty="0">
                <a:latin typeface="Amasis MT Pro Medium" panose="02040604050005020304" pitchFamily="18" charset="0"/>
              </a:rPr>
              <a:t>  - </a:t>
            </a:r>
            <a:r>
              <a:rPr lang="en-US" sz="2000" b="1" dirty="0">
                <a:latin typeface="Amasis MT Pro Medium" panose="02040604050005020304" pitchFamily="18" charset="0"/>
              </a:rPr>
              <a:t>Gender : </a:t>
            </a:r>
            <a:r>
              <a:rPr lang="en-US" sz="2000" dirty="0">
                <a:latin typeface="Amasis MT Pro Medium" panose="02040604050005020304" pitchFamily="18" charset="0"/>
              </a:rPr>
              <a:t>Slightly more male                                  Latin America.</a:t>
            </a:r>
          </a:p>
          <a:p>
            <a:r>
              <a:rPr lang="en-US" sz="2000" dirty="0">
                <a:latin typeface="Amasis MT Pro Medium" panose="02040604050005020304" pitchFamily="18" charset="0"/>
              </a:rPr>
              <a:t>     but very inclusive.                                              - Popular in Urban centers, college towns, and  </a:t>
            </a:r>
          </a:p>
          <a:p>
            <a:r>
              <a:rPr lang="en-US" sz="2000" dirty="0">
                <a:latin typeface="Amasis MT Pro Medium" panose="02040604050005020304" pitchFamily="18" charset="0"/>
              </a:rPr>
              <a:t>  - </a:t>
            </a:r>
            <a:r>
              <a:rPr lang="en-US" sz="2000" b="1" dirty="0">
                <a:latin typeface="Amasis MT Pro Medium" panose="02040604050005020304" pitchFamily="18" charset="0"/>
              </a:rPr>
              <a:t>Income</a:t>
            </a:r>
            <a:r>
              <a:rPr lang="en-US" sz="2000" dirty="0">
                <a:latin typeface="Amasis MT Pro Medium" panose="02040604050005020304" pitchFamily="18" charset="0"/>
              </a:rPr>
              <a:t> : Middle-income consumers,                   event venues.</a:t>
            </a:r>
          </a:p>
          <a:p>
            <a:r>
              <a:rPr lang="en-US" sz="2000" dirty="0">
                <a:latin typeface="Amasis MT Pro Medium" panose="02040604050005020304" pitchFamily="18" charset="0"/>
              </a:rPr>
              <a:t>    price-conscious but quality-aware.</a:t>
            </a:r>
          </a:p>
          <a:p>
            <a:endParaRPr lang="en-US" sz="2000" dirty="0">
              <a:latin typeface="Amasis MT Pro Medium" panose="02040604050005020304" pitchFamily="18" charset="0"/>
            </a:endParaRPr>
          </a:p>
          <a:p>
            <a:pPr marL="342900" indent="-342900">
              <a:buFont typeface="Arial" panose="020B0604020202020204" pitchFamily="34" charset="0"/>
              <a:buChar char="•"/>
            </a:pPr>
            <a:r>
              <a:rPr lang="en-US" sz="2000" b="1" u="sng" dirty="0">
                <a:latin typeface="Amasis MT Pro Medium" panose="02040604050005020304" pitchFamily="18" charset="0"/>
              </a:rPr>
              <a:t>PSYCHOGRAPHIC</a:t>
            </a:r>
            <a:r>
              <a:rPr lang="en-US" sz="2000" dirty="0">
                <a:latin typeface="Amasis MT Pro Medium" panose="02040604050005020304" pitchFamily="18" charset="0"/>
              </a:rPr>
              <a:t>                                                </a:t>
            </a:r>
            <a:r>
              <a:rPr lang="en-US" sz="2000" b="1" u="sng" dirty="0">
                <a:latin typeface="Amasis MT Pro Medium" panose="02040604050005020304" pitchFamily="18" charset="0"/>
              </a:rPr>
              <a:t>BEHAVIORAL</a:t>
            </a:r>
          </a:p>
          <a:p>
            <a:r>
              <a:rPr lang="en-US" sz="2000" dirty="0">
                <a:latin typeface="Amasis MT Pro Medium" panose="02040604050005020304" pitchFamily="18" charset="0"/>
              </a:rPr>
              <a:t>  - Value style, performance, and social                 - Impulse buyers during product launches, sales,</a:t>
            </a:r>
          </a:p>
          <a:p>
            <a:r>
              <a:rPr lang="en-US" sz="2000" dirty="0">
                <a:latin typeface="Amasis MT Pro Medium" panose="02040604050005020304" pitchFamily="18" charset="0"/>
              </a:rPr>
              <a:t>     identity.                                                                  and events.              </a:t>
            </a:r>
          </a:p>
          <a:p>
            <a:r>
              <a:rPr lang="en-US" sz="2000" dirty="0">
                <a:latin typeface="Amasis MT Pro Medium" panose="02040604050005020304" pitchFamily="18" charset="0"/>
              </a:rPr>
              <a:t>  - Interested in fun activities, vibrancy,                 - Enjoys customization, limited editions, and </a:t>
            </a:r>
          </a:p>
          <a:p>
            <a:r>
              <a:rPr lang="en-US" sz="2000" dirty="0">
                <a:latin typeface="Amasis MT Pro Medium" panose="02040604050005020304" pitchFamily="18" charset="0"/>
              </a:rPr>
              <a:t>    and connectivity.                                                    collaborations.</a:t>
            </a:r>
          </a:p>
          <a:p>
            <a:endParaRPr lang="en-US" sz="2000" dirty="0">
              <a:latin typeface="Amasis MT Pro Medium" panose="02040604050005020304" pitchFamily="18" charset="0"/>
            </a:endParaRPr>
          </a:p>
          <a:p>
            <a:endParaRPr lang="en-US" sz="2000" dirty="0">
              <a:latin typeface="Amasis MT Pro Medium" panose="02040604050005020304" pitchFamily="18" charset="0"/>
            </a:endParaRPr>
          </a:p>
          <a:p>
            <a:endParaRPr lang="en-US" dirty="0"/>
          </a:p>
        </p:txBody>
      </p:sp>
    </p:spTree>
    <p:extLst>
      <p:ext uri="{BB962C8B-B14F-4D97-AF65-F5344CB8AC3E}">
        <p14:creationId xmlns:p14="http://schemas.microsoft.com/office/powerpoint/2010/main" val="374946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4CB69-FA0C-A149-2740-F43A17E9D37E}"/>
              </a:ext>
            </a:extLst>
          </p:cNvPr>
          <p:cNvSpPr>
            <a:spLocks noGrp="1"/>
          </p:cNvSpPr>
          <p:nvPr>
            <p:ph type="title"/>
          </p:nvPr>
        </p:nvSpPr>
        <p:spPr>
          <a:xfrm>
            <a:off x="2247900" y="768001"/>
            <a:ext cx="7696199" cy="1079989"/>
          </a:xfrm>
        </p:spPr>
        <p:txBody>
          <a:bodyPr>
            <a:normAutofit/>
          </a:bodyPr>
          <a:lstStyle/>
          <a:p>
            <a:pPr algn="ctr"/>
            <a:r>
              <a:rPr lang="en-US" sz="3600" dirty="0"/>
              <a:t>Brand positioning</a:t>
            </a:r>
          </a:p>
        </p:txBody>
      </p:sp>
      <p:pic>
        <p:nvPicPr>
          <p:cNvPr id="4098" name="Picture 2" descr="Bose Logo Png">
            <a:extLst>
              <a:ext uri="{FF2B5EF4-FFF2-40B4-BE49-F238E27FC236}">
                <a16:creationId xmlns:a16="http://schemas.microsoft.com/office/drawing/2014/main" id="{2D219EBE-B270-5D3F-7E34-B70B2B3C6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12" y="2263001"/>
            <a:ext cx="49720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AI-generated content may be incorrect.">
            <a:extLst>
              <a:ext uri="{FF2B5EF4-FFF2-40B4-BE49-F238E27FC236}">
                <a16:creationId xmlns:a16="http://schemas.microsoft.com/office/drawing/2014/main" id="{EED54D16-3001-A41F-C7D2-1E635E622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177" y="2156472"/>
            <a:ext cx="2106519" cy="1169118"/>
          </a:xfrm>
          <a:prstGeom prst="rect">
            <a:avLst/>
          </a:prstGeom>
        </p:spPr>
      </p:pic>
      <p:sp>
        <p:nvSpPr>
          <p:cNvPr id="9" name="TextBox 8">
            <a:extLst>
              <a:ext uri="{FF2B5EF4-FFF2-40B4-BE49-F238E27FC236}">
                <a16:creationId xmlns:a16="http://schemas.microsoft.com/office/drawing/2014/main" id="{BD5D1192-BE42-5C6B-CB58-E973FE6A1849}"/>
              </a:ext>
            </a:extLst>
          </p:cNvPr>
          <p:cNvSpPr txBox="1"/>
          <p:nvPr/>
        </p:nvSpPr>
        <p:spPr>
          <a:xfrm>
            <a:off x="403312" y="3498050"/>
            <a:ext cx="4972050" cy="2308324"/>
          </a:xfrm>
          <a:prstGeom prst="rect">
            <a:avLst/>
          </a:prstGeom>
          <a:noFill/>
        </p:spPr>
        <p:txBody>
          <a:bodyPr wrap="square" rtlCol="0">
            <a:spAutoFit/>
          </a:bodyPr>
          <a:lstStyle/>
          <a:p>
            <a:pPr algn="ctr"/>
            <a:r>
              <a:rPr lang="en-US" dirty="0"/>
              <a:t>- </a:t>
            </a:r>
            <a:r>
              <a:rPr lang="en-US" dirty="0">
                <a:latin typeface="Amasis MT Pro Medium" panose="02040604050005020304" pitchFamily="18" charset="0"/>
              </a:rPr>
              <a:t>Revolves around delivering superior sound quality for entertainment lovers and aspiring artists. Bose’s marketing strategy is centered around product innovation, branding, pricing, and promotional activities. Bose’s focus is delivering better sound for a better experience. They emphasize the ROI for buying a Bose product.</a:t>
            </a:r>
          </a:p>
        </p:txBody>
      </p:sp>
      <p:sp>
        <p:nvSpPr>
          <p:cNvPr id="11" name="TextBox 10">
            <a:extLst>
              <a:ext uri="{FF2B5EF4-FFF2-40B4-BE49-F238E27FC236}">
                <a16:creationId xmlns:a16="http://schemas.microsoft.com/office/drawing/2014/main" id="{85D8D3A4-BEAA-BB36-1E7E-BAB82DFB3947}"/>
              </a:ext>
            </a:extLst>
          </p:cNvPr>
          <p:cNvSpPr txBox="1"/>
          <p:nvPr/>
        </p:nvSpPr>
        <p:spPr>
          <a:xfrm>
            <a:off x="6638795" y="3634601"/>
            <a:ext cx="4759890" cy="2308324"/>
          </a:xfrm>
          <a:prstGeom prst="rect">
            <a:avLst/>
          </a:prstGeom>
          <a:noFill/>
        </p:spPr>
        <p:txBody>
          <a:bodyPr wrap="square" rtlCol="0">
            <a:spAutoFit/>
          </a:bodyPr>
          <a:lstStyle/>
          <a:p>
            <a:pPr algn="ctr"/>
            <a:r>
              <a:rPr lang="en-US" dirty="0"/>
              <a:t>- </a:t>
            </a:r>
            <a:r>
              <a:rPr lang="en-US" dirty="0">
                <a:latin typeface="Amasis MT Pro Medium" panose="02040604050005020304" pitchFamily="18" charset="0"/>
              </a:rPr>
              <a:t>Centered around the idea that “sound is a stage for self-expression”. JBL aims to empower artists, creators, and performers to express themselves through music, catering to a wide range of users from musicians to audiophiles. JBL emphasizes delivering powerful audio experiences that connect people and enhance their lives. </a:t>
            </a:r>
          </a:p>
        </p:txBody>
      </p:sp>
    </p:spTree>
    <p:extLst>
      <p:ext uri="{BB962C8B-B14F-4D97-AF65-F5344CB8AC3E}">
        <p14:creationId xmlns:p14="http://schemas.microsoft.com/office/powerpoint/2010/main" val="182183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222F9-68BE-F7FE-4F78-AD7C14919F5A}"/>
              </a:ext>
            </a:extLst>
          </p:cNvPr>
          <p:cNvSpPr>
            <a:spLocks noGrp="1"/>
          </p:cNvSpPr>
          <p:nvPr>
            <p:ph type="title"/>
          </p:nvPr>
        </p:nvSpPr>
        <p:spPr>
          <a:xfrm>
            <a:off x="2247900" y="768001"/>
            <a:ext cx="7696199" cy="1079989"/>
          </a:xfrm>
        </p:spPr>
        <p:txBody>
          <a:bodyPr>
            <a:normAutofit/>
          </a:bodyPr>
          <a:lstStyle/>
          <a:p>
            <a:pPr algn="ctr"/>
            <a:r>
              <a:rPr lang="en-US" sz="3600" dirty="0"/>
              <a:t>Category pop’s</a:t>
            </a:r>
          </a:p>
        </p:txBody>
      </p:sp>
      <p:pic>
        <p:nvPicPr>
          <p:cNvPr id="6" name="Content Placeholder 5" descr="A close up of a logo&#10;&#10;AI-generated content may be incorrect.">
            <a:extLst>
              <a:ext uri="{FF2B5EF4-FFF2-40B4-BE49-F238E27FC236}">
                <a16:creationId xmlns:a16="http://schemas.microsoft.com/office/drawing/2014/main" id="{6D1C1E10-45A1-219E-8C45-6F1E600E9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623" y="4473934"/>
            <a:ext cx="2618979" cy="1453533"/>
          </a:xfrm>
        </p:spPr>
      </p:pic>
      <p:pic>
        <p:nvPicPr>
          <p:cNvPr id="5122" name="Picture 2" descr="Collection of Bose PNG. | PlusPNG">
            <a:extLst>
              <a:ext uri="{FF2B5EF4-FFF2-40B4-BE49-F238E27FC236}">
                <a16:creationId xmlns:a16="http://schemas.microsoft.com/office/drawing/2014/main" id="{91E3A821-EC7A-DF74-B3B2-81A543049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15" y="2584481"/>
            <a:ext cx="4922872" cy="13580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82F332F-1391-FCDB-6BB7-EA46C93D0BF6}"/>
              </a:ext>
            </a:extLst>
          </p:cNvPr>
          <p:cNvSpPr txBox="1"/>
          <p:nvPr/>
        </p:nvSpPr>
        <p:spPr>
          <a:xfrm>
            <a:off x="6828772" y="2510431"/>
            <a:ext cx="6864263" cy="2031325"/>
          </a:xfrm>
          <a:prstGeom prst="rect">
            <a:avLst/>
          </a:prstGeom>
          <a:noFill/>
        </p:spPr>
        <p:txBody>
          <a:bodyPr wrap="square" rtlCol="0">
            <a:spAutoFit/>
          </a:bodyPr>
          <a:lstStyle/>
          <a:p>
            <a:r>
              <a:rPr lang="en-US" dirty="0">
                <a:latin typeface="Amasis MT Pro Medium" panose="02040604050005020304" pitchFamily="18" charset="0"/>
              </a:rPr>
              <a:t>- Noise cancellation</a:t>
            </a:r>
          </a:p>
          <a:p>
            <a:endParaRPr lang="en-US" dirty="0"/>
          </a:p>
          <a:p>
            <a:r>
              <a:rPr lang="en-US" dirty="0">
                <a:latin typeface="Amasis MT Pro Medium" panose="02040604050005020304" pitchFamily="18" charset="0"/>
              </a:rPr>
              <a:t>- Wireless connectivity</a:t>
            </a:r>
          </a:p>
          <a:p>
            <a:endParaRPr lang="en-US" dirty="0"/>
          </a:p>
          <a:p>
            <a:r>
              <a:rPr lang="en-US" dirty="0">
                <a:latin typeface="Amasis MT Pro Medium" panose="02040604050005020304" pitchFamily="18" charset="0"/>
              </a:rPr>
              <a:t>- Sleek modern design</a:t>
            </a:r>
          </a:p>
          <a:p>
            <a:endParaRPr lang="en-US" dirty="0"/>
          </a:p>
          <a:p>
            <a:endParaRPr lang="en-US" dirty="0"/>
          </a:p>
        </p:txBody>
      </p:sp>
      <p:sp>
        <p:nvSpPr>
          <p:cNvPr id="12" name="TextBox 11">
            <a:extLst>
              <a:ext uri="{FF2B5EF4-FFF2-40B4-BE49-F238E27FC236}">
                <a16:creationId xmlns:a16="http://schemas.microsoft.com/office/drawing/2014/main" id="{26AED7D0-A1C3-D42A-D501-192F7526E18E}"/>
              </a:ext>
            </a:extLst>
          </p:cNvPr>
          <p:cNvSpPr txBox="1"/>
          <p:nvPr/>
        </p:nvSpPr>
        <p:spPr>
          <a:xfrm>
            <a:off x="6828772" y="4185037"/>
            <a:ext cx="6993699" cy="2031325"/>
          </a:xfrm>
          <a:prstGeom prst="rect">
            <a:avLst/>
          </a:prstGeom>
          <a:noFill/>
        </p:spPr>
        <p:txBody>
          <a:bodyPr wrap="square" rtlCol="0">
            <a:spAutoFit/>
          </a:bodyPr>
          <a:lstStyle/>
          <a:p>
            <a:endParaRPr lang="en-US" dirty="0"/>
          </a:p>
          <a:p>
            <a:r>
              <a:rPr lang="en-US" dirty="0">
                <a:latin typeface="Amasis MT Pro Medium" panose="02040604050005020304" pitchFamily="18" charset="0"/>
              </a:rPr>
              <a:t>- Clear sound quality</a:t>
            </a:r>
          </a:p>
          <a:p>
            <a:endParaRPr lang="en-US" dirty="0"/>
          </a:p>
          <a:p>
            <a:r>
              <a:rPr lang="en-US" dirty="0">
                <a:latin typeface="Amasis MT Pro Medium" panose="02040604050005020304" pitchFamily="18" charset="0"/>
              </a:rPr>
              <a:t>- Wireless connectivity</a:t>
            </a:r>
          </a:p>
          <a:p>
            <a:endParaRPr lang="en-US" dirty="0"/>
          </a:p>
          <a:p>
            <a:r>
              <a:rPr lang="en-US" dirty="0">
                <a:latin typeface="Amasis MT Pro Medium" panose="02040604050005020304" pitchFamily="18" charset="0"/>
              </a:rPr>
              <a:t>- Durable build &amp; Water resistance</a:t>
            </a:r>
          </a:p>
          <a:p>
            <a:endParaRPr lang="en-US" dirty="0"/>
          </a:p>
        </p:txBody>
      </p:sp>
      <p:sp>
        <p:nvSpPr>
          <p:cNvPr id="13" name="Rectangle: Rounded Corners 12">
            <a:extLst>
              <a:ext uri="{FF2B5EF4-FFF2-40B4-BE49-F238E27FC236}">
                <a16:creationId xmlns:a16="http://schemas.microsoft.com/office/drawing/2014/main" id="{A25A8F3F-3FE8-74D2-BDFA-076678B15E00}"/>
              </a:ext>
            </a:extLst>
          </p:cNvPr>
          <p:cNvSpPr/>
          <p:nvPr/>
        </p:nvSpPr>
        <p:spPr>
          <a:xfrm>
            <a:off x="6522632" y="2426195"/>
            <a:ext cx="4212173" cy="167460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2FCB20B-B79C-4F1E-A5BA-6F0502DEF8E4}"/>
              </a:ext>
            </a:extLst>
          </p:cNvPr>
          <p:cNvSpPr/>
          <p:nvPr/>
        </p:nvSpPr>
        <p:spPr>
          <a:xfrm>
            <a:off x="6522632" y="4398141"/>
            <a:ext cx="4212173" cy="1742428"/>
          </a:xfrm>
          <a:prstGeom prst="roundRect">
            <a:avLst/>
          </a:prstGeom>
          <a:noFill/>
          <a:ln>
            <a:solidFill>
              <a:srgbClr val="FE66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9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CAED5-F306-6EFE-7CBF-0917C1A0FCE3}"/>
              </a:ext>
            </a:extLst>
          </p:cNvPr>
          <p:cNvSpPr>
            <a:spLocks noGrp="1"/>
          </p:cNvSpPr>
          <p:nvPr>
            <p:ph type="title"/>
          </p:nvPr>
        </p:nvSpPr>
        <p:spPr>
          <a:xfrm>
            <a:off x="2247900" y="593945"/>
            <a:ext cx="7696199" cy="1079989"/>
          </a:xfrm>
        </p:spPr>
        <p:txBody>
          <a:bodyPr>
            <a:normAutofit/>
          </a:bodyPr>
          <a:lstStyle/>
          <a:p>
            <a:pPr algn="ctr"/>
            <a:r>
              <a:rPr lang="en-US" sz="3600" dirty="0"/>
              <a:t>Competitive pop’s</a:t>
            </a:r>
          </a:p>
        </p:txBody>
      </p:sp>
      <p:pic>
        <p:nvPicPr>
          <p:cNvPr id="5" name="Picture 4" descr="A close up of a logo&#10;&#10;AI-generated content may be incorrect.">
            <a:extLst>
              <a:ext uri="{FF2B5EF4-FFF2-40B4-BE49-F238E27FC236}">
                <a16:creationId xmlns:a16="http://schemas.microsoft.com/office/drawing/2014/main" id="{DFE22A27-E87E-EF0F-F311-4FC6EE0E2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035" y="4484318"/>
            <a:ext cx="2890965" cy="1604485"/>
          </a:xfrm>
          <a:prstGeom prst="rect">
            <a:avLst/>
          </a:prstGeom>
        </p:spPr>
      </p:pic>
      <p:pic>
        <p:nvPicPr>
          <p:cNvPr id="6146" name="Picture 2" descr="Collection of Bose PNG. | PlusPNG">
            <a:extLst>
              <a:ext uri="{FF2B5EF4-FFF2-40B4-BE49-F238E27FC236}">
                <a16:creationId xmlns:a16="http://schemas.microsoft.com/office/drawing/2014/main" id="{7C8E7A23-3A6D-14C8-4B0D-054F9AAEE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11" y="2647007"/>
            <a:ext cx="4799164" cy="1323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B04ABE-D48C-1AE4-96E1-D5C6F077A7B8}"/>
              </a:ext>
            </a:extLst>
          </p:cNvPr>
          <p:cNvSpPr txBox="1"/>
          <p:nvPr/>
        </p:nvSpPr>
        <p:spPr>
          <a:xfrm>
            <a:off x="6095998" y="2267879"/>
            <a:ext cx="5841305" cy="2031325"/>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Portability and battery life (to compete with JBL)</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Smart assistant integration (to compete with Sony or Apple)</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Price justification (to combat the “too expensive” narrative</a:t>
            </a:r>
          </a:p>
        </p:txBody>
      </p:sp>
      <p:sp>
        <p:nvSpPr>
          <p:cNvPr id="11" name="TextBox 10">
            <a:extLst>
              <a:ext uri="{FF2B5EF4-FFF2-40B4-BE49-F238E27FC236}">
                <a16:creationId xmlns:a16="http://schemas.microsoft.com/office/drawing/2014/main" id="{8C8A9871-5D3E-4195-DEF9-848CE22FF85F}"/>
              </a:ext>
            </a:extLst>
          </p:cNvPr>
          <p:cNvSpPr txBox="1"/>
          <p:nvPr/>
        </p:nvSpPr>
        <p:spPr>
          <a:xfrm>
            <a:off x="6095998" y="4514021"/>
            <a:ext cx="5486400" cy="2031325"/>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Offering noise cancellation (to compete with Bose and Sony)</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Providing app-based customization (to compete with Beats)</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Maintaining brand visibility in retail and online</a:t>
            </a:r>
          </a:p>
        </p:txBody>
      </p:sp>
      <p:sp>
        <p:nvSpPr>
          <p:cNvPr id="13" name="Rectangle: Rounded Corners 12">
            <a:extLst>
              <a:ext uri="{FF2B5EF4-FFF2-40B4-BE49-F238E27FC236}">
                <a16:creationId xmlns:a16="http://schemas.microsoft.com/office/drawing/2014/main" id="{93030E73-A459-1B70-DE09-A8E7A37F7D94}"/>
              </a:ext>
            </a:extLst>
          </p:cNvPr>
          <p:cNvSpPr/>
          <p:nvPr/>
        </p:nvSpPr>
        <p:spPr>
          <a:xfrm>
            <a:off x="5924811" y="2267879"/>
            <a:ext cx="6025018" cy="203132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0583E38-1F3A-673B-3BD3-E09F1D306F13}"/>
              </a:ext>
            </a:extLst>
          </p:cNvPr>
          <p:cNvSpPr/>
          <p:nvPr/>
        </p:nvSpPr>
        <p:spPr>
          <a:xfrm>
            <a:off x="5937337" y="4448507"/>
            <a:ext cx="6012492" cy="2162352"/>
          </a:xfrm>
          <a:prstGeom prst="roundRect">
            <a:avLst/>
          </a:prstGeom>
          <a:noFill/>
          <a:ln>
            <a:solidFill>
              <a:srgbClr val="FE66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54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1FDA4-820F-C92C-B416-2F14045F7542}"/>
              </a:ext>
            </a:extLst>
          </p:cNvPr>
          <p:cNvSpPr>
            <a:spLocks noGrp="1"/>
          </p:cNvSpPr>
          <p:nvPr>
            <p:ph type="title"/>
          </p:nvPr>
        </p:nvSpPr>
        <p:spPr>
          <a:xfrm>
            <a:off x="2247900" y="768001"/>
            <a:ext cx="7696199" cy="1079989"/>
          </a:xfrm>
        </p:spPr>
        <p:txBody>
          <a:bodyPr>
            <a:normAutofit/>
          </a:bodyPr>
          <a:lstStyle/>
          <a:p>
            <a:pPr algn="ctr"/>
            <a:r>
              <a:rPr lang="en-US" sz="3600" dirty="0"/>
              <a:t>Correlational pop’s</a:t>
            </a:r>
          </a:p>
        </p:txBody>
      </p:sp>
      <p:pic>
        <p:nvPicPr>
          <p:cNvPr id="5" name="Content Placeholder 4" descr="A close up of a logo&#10;&#10;AI-generated content may be incorrect.">
            <a:extLst>
              <a:ext uri="{FF2B5EF4-FFF2-40B4-BE49-F238E27FC236}">
                <a16:creationId xmlns:a16="http://schemas.microsoft.com/office/drawing/2014/main" id="{DC7BD9B5-619F-1463-A19D-623EEC09B2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7143" y="4379880"/>
            <a:ext cx="3269791" cy="1814734"/>
          </a:xfrm>
        </p:spPr>
      </p:pic>
      <p:pic>
        <p:nvPicPr>
          <p:cNvPr id="7170" name="Picture 2" descr="Collection of Bose PNG. | PlusPNG">
            <a:extLst>
              <a:ext uri="{FF2B5EF4-FFF2-40B4-BE49-F238E27FC236}">
                <a16:creationId xmlns:a16="http://schemas.microsoft.com/office/drawing/2014/main" id="{2024FF84-D02B-D94C-3024-F94DCCD32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014" y="2344895"/>
            <a:ext cx="497205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F65D38-C081-17AA-1A2C-F66655D5BC93}"/>
              </a:ext>
            </a:extLst>
          </p:cNvPr>
          <p:cNvSpPr txBox="1"/>
          <p:nvPr/>
        </p:nvSpPr>
        <p:spPr>
          <a:xfrm>
            <a:off x="313151" y="2344895"/>
            <a:ext cx="5782849" cy="1754326"/>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Premium pricing shows exclusivity but excludes budget conscious buyers.</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Focus on minimalism may seem non-creative</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Strong noise cancellation could impact bass quality</a:t>
            </a:r>
          </a:p>
        </p:txBody>
      </p:sp>
      <p:sp>
        <p:nvSpPr>
          <p:cNvPr id="7" name="TextBox 6">
            <a:extLst>
              <a:ext uri="{FF2B5EF4-FFF2-40B4-BE49-F238E27FC236}">
                <a16:creationId xmlns:a16="http://schemas.microsoft.com/office/drawing/2014/main" id="{98541E6A-07A1-C141-CDC3-C0EA3CA1F788}"/>
              </a:ext>
            </a:extLst>
          </p:cNvPr>
          <p:cNvSpPr txBox="1"/>
          <p:nvPr/>
        </p:nvSpPr>
        <p:spPr>
          <a:xfrm>
            <a:off x="313151" y="4440288"/>
            <a:ext cx="5782849" cy="1754326"/>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Emphasis on bold design could suggest less refinement.</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Lower price point could imply lower quality</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Bass quality could sacrifice clarity</a:t>
            </a:r>
          </a:p>
        </p:txBody>
      </p:sp>
      <p:sp>
        <p:nvSpPr>
          <p:cNvPr id="9" name="Rectangle: Rounded Corners 8">
            <a:extLst>
              <a:ext uri="{FF2B5EF4-FFF2-40B4-BE49-F238E27FC236}">
                <a16:creationId xmlns:a16="http://schemas.microsoft.com/office/drawing/2014/main" id="{7E97B29F-D74A-6E91-C8FA-49B1E7A2B8DC}"/>
              </a:ext>
            </a:extLst>
          </p:cNvPr>
          <p:cNvSpPr/>
          <p:nvPr/>
        </p:nvSpPr>
        <p:spPr>
          <a:xfrm>
            <a:off x="225468" y="2344895"/>
            <a:ext cx="5999968" cy="175432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E882884-B050-06D2-DCCA-476E96C027CC}"/>
              </a:ext>
            </a:extLst>
          </p:cNvPr>
          <p:cNvSpPr/>
          <p:nvPr/>
        </p:nvSpPr>
        <p:spPr>
          <a:xfrm>
            <a:off x="225468" y="4379880"/>
            <a:ext cx="6087651" cy="1814734"/>
          </a:xfrm>
          <a:prstGeom prst="roundRect">
            <a:avLst/>
          </a:prstGeom>
          <a:noFill/>
          <a:ln>
            <a:solidFill>
              <a:srgbClr val="FE66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46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B3367-0C1F-61B3-68C4-70CE6A50E07D}"/>
              </a:ext>
            </a:extLst>
          </p:cNvPr>
          <p:cNvSpPr>
            <a:spLocks noGrp="1"/>
          </p:cNvSpPr>
          <p:nvPr>
            <p:ph type="title"/>
          </p:nvPr>
        </p:nvSpPr>
        <p:spPr>
          <a:xfrm>
            <a:off x="2246312" y="740047"/>
            <a:ext cx="7696199" cy="1079989"/>
          </a:xfrm>
        </p:spPr>
        <p:txBody>
          <a:bodyPr>
            <a:normAutofit/>
          </a:bodyPr>
          <a:lstStyle/>
          <a:p>
            <a:pPr algn="ctr"/>
            <a:r>
              <a:rPr lang="en-US" sz="3600" dirty="0"/>
              <a:t>POD (point-of-difference) </a:t>
            </a:r>
          </a:p>
        </p:txBody>
      </p:sp>
      <p:pic>
        <p:nvPicPr>
          <p:cNvPr id="7" name="Picture 6" descr="A close up of a logo&#10;&#10;AI-generated content may be incorrect.">
            <a:extLst>
              <a:ext uri="{FF2B5EF4-FFF2-40B4-BE49-F238E27FC236}">
                <a16:creationId xmlns:a16="http://schemas.microsoft.com/office/drawing/2014/main" id="{35821C79-5970-BDF9-70DF-2E021E329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813" y="2204265"/>
            <a:ext cx="2206729" cy="1224735"/>
          </a:xfrm>
          <a:prstGeom prst="rect">
            <a:avLst/>
          </a:prstGeom>
        </p:spPr>
      </p:pic>
      <p:pic>
        <p:nvPicPr>
          <p:cNvPr id="8194" name="Picture 2" descr="Bose Logo Png">
            <a:extLst>
              <a:ext uri="{FF2B5EF4-FFF2-40B4-BE49-F238E27FC236}">
                <a16:creationId xmlns:a16="http://schemas.microsoft.com/office/drawing/2014/main" id="{018F2E8F-D68A-E4F1-2F3B-48C687505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43" y="2204265"/>
            <a:ext cx="3893115" cy="1073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FD6FE4-7F39-BD13-5592-87D26D2679A3}"/>
              </a:ext>
            </a:extLst>
          </p:cNvPr>
          <p:cNvSpPr txBox="1"/>
          <p:nvPr/>
        </p:nvSpPr>
        <p:spPr>
          <a:xfrm>
            <a:off x="501041" y="3429000"/>
            <a:ext cx="5223354" cy="646331"/>
          </a:xfrm>
          <a:prstGeom prst="rect">
            <a:avLst/>
          </a:prstGeom>
          <a:noFill/>
        </p:spPr>
        <p:txBody>
          <a:bodyPr wrap="square" rtlCol="0">
            <a:spAutoFit/>
          </a:bodyPr>
          <a:lstStyle/>
          <a:p>
            <a:pPr algn="ctr"/>
            <a:r>
              <a:rPr lang="en-US" dirty="0">
                <a:latin typeface="Amasis MT Pro Medium" panose="02040604050005020304" pitchFamily="18" charset="0"/>
              </a:rPr>
              <a:t>Engineered, crystal-clear sound clarity for an immersive and premium listening experience.</a:t>
            </a:r>
          </a:p>
        </p:txBody>
      </p:sp>
      <p:sp>
        <p:nvSpPr>
          <p:cNvPr id="12" name="TextBox 11">
            <a:extLst>
              <a:ext uri="{FF2B5EF4-FFF2-40B4-BE49-F238E27FC236}">
                <a16:creationId xmlns:a16="http://schemas.microsoft.com/office/drawing/2014/main" id="{6C5DC06D-2622-8D95-C175-0A23FE3D7F02}"/>
              </a:ext>
            </a:extLst>
          </p:cNvPr>
          <p:cNvSpPr txBox="1"/>
          <p:nvPr/>
        </p:nvSpPr>
        <p:spPr>
          <a:xfrm>
            <a:off x="6200384" y="3571317"/>
            <a:ext cx="5503101" cy="646331"/>
          </a:xfrm>
          <a:prstGeom prst="rect">
            <a:avLst/>
          </a:prstGeom>
          <a:noFill/>
        </p:spPr>
        <p:txBody>
          <a:bodyPr wrap="square" rtlCol="0">
            <a:spAutoFit/>
          </a:bodyPr>
          <a:lstStyle/>
          <a:p>
            <a:pPr algn="ctr"/>
            <a:r>
              <a:rPr lang="en-US" dirty="0">
                <a:latin typeface="Amasis MT Pro Medium" panose="02040604050005020304" pitchFamily="18" charset="0"/>
              </a:rPr>
              <a:t>Rugged, built to last, bass driven audio gear built for outdoor adventures and energetic lifestyles.</a:t>
            </a:r>
          </a:p>
        </p:txBody>
      </p:sp>
      <p:sp>
        <p:nvSpPr>
          <p:cNvPr id="13" name="TextBox 12">
            <a:extLst>
              <a:ext uri="{FF2B5EF4-FFF2-40B4-BE49-F238E27FC236}">
                <a16:creationId xmlns:a16="http://schemas.microsoft.com/office/drawing/2014/main" id="{7DE49440-D489-B256-D6D3-1C567651AB55}"/>
              </a:ext>
            </a:extLst>
          </p:cNvPr>
          <p:cNvSpPr txBox="1"/>
          <p:nvPr/>
        </p:nvSpPr>
        <p:spPr>
          <a:xfrm>
            <a:off x="651353" y="4275250"/>
            <a:ext cx="5073042" cy="2308324"/>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Sleek &amp; minimalistic esthetic.</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Industry leading noise cancellation.</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Integration with voice assistants (Google, Alexa).</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Often in high-end home theatres.</a:t>
            </a:r>
          </a:p>
        </p:txBody>
      </p:sp>
      <p:sp>
        <p:nvSpPr>
          <p:cNvPr id="14" name="Rectangle: Rounded Corners 13">
            <a:extLst>
              <a:ext uri="{FF2B5EF4-FFF2-40B4-BE49-F238E27FC236}">
                <a16:creationId xmlns:a16="http://schemas.microsoft.com/office/drawing/2014/main" id="{398417A8-7A51-C6FA-9455-6EC7E8CD529F}"/>
              </a:ext>
            </a:extLst>
          </p:cNvPr>
          <p:cNvSpPr/>
          <p:nvPr/>
        </p:nvSpPr>
        <p:spPr>
          <a:xfrm>
            <a:off x="488515" y="3427734"/>
            <a:ext cx="5398718" cy="69376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259E1BC-30FB-0195-4424-55E0D8286A8C}"/>
              </a:ext>
            </a:extLst>
          </p:cNvPr>
          <p:cNvSpPr/>
          <p:nvPr/>
        </p:nvSpPr>
        <p:spPr>
          <a:xfrm>
            <a:off x="6273452" y="3565306"/>
            <a:ext cx="5503101" cy="693763"/>
          </a:xfrm>
          <a:prstGeom prst="roundRect">
            <a:avLst/>
          </a:prstGeom>
          <a:noFill/>
          <a:ln>
            <a:solidFill>
              <a:srgbClr val="FE66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FED0F4-B049-0356-C691-8A49A21B6A76}"/>
              </a:ext>
            </a:extLst>
          </p:cNvPr>
          <p:cNvSpPr txBox="1"/>
          <p:nvPr/>
        </p:nvSpPr>
        <p:spPr>
          <a:xfrm>
            <a:off x="6273452" y="4395375"/>
            <a:ext cx="5674290" cy="2862322"/>
          </a:xfrm>
          <a:prstGeom prst="rect">
            <a:avLst/>
          </a:prstGeom>
          <a:noFill/>
        </p:spPr>
        <p:txBody>
          <a:bodyPr wrap="square" rtlCol="0">
            <a:spAutoFit/>
          </a:bodyPr>
          <a:lstStyle/>
          <a:p>
            <a:pPr marL="285750" indent="-285750">
              <a:buFontTx/>
              <a:buChar char="-"/>
            </a:pPr>
            <a:r>
              <a:rPr lang="en-US" dirty="0">
                <a:latin typeface="Amasis MT Pro Medium" panose="02040604050005020304" pitchFamily="18" charset="0"/>
              </a:rPr>
              <a:t>Bold and durable build with water resistant features.</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Emphasized Low-end for deep bass and long-lasting battery.</a:t>
            </a:r>
          </a:p>
          <a:p>
            <a:pPr marL="285750" indent="-285750">
              <a:buFontTx/>
              <a:buChar char="-"/>
            </a:pPr>
            <a:endParaRPr lang="en-US" dirty="0">
              <a:latin typeface="Amasis MT Pro Medium" panose="02040604050005020304" pitchFamily="18" charset="0"/>
            </a:endParaRPr>
          </a:p>
          <a:p>
            <a:pPr marL="285750" indent="-285750">
              <a:buFontTx/>
              <a:buChar char="-"/>
            </a:pPr>
            <a:r>
              <a:rPr lang="en-US" dirty="0">
                <a:latin typeface="Amasis MT Pro Medium" panose="02040604050005020304" pitchFamily="18" charset="0"/>
              </a:rPr>
              <a:t>Quick Bluetooth pairing, and speaker syncing for louder settings.</a:t>
            </a:r>
          </a:p>
          <a:p>
            <a:pPr marL="285750" indent="-285750">
              <a:buFontTx/>
              <a:buChar char="-"/>
            </a:pPr>
            <a:endParaRPr lang="en-US" dirty="0">
              <a:latin typeface="Amasis MT Pro Medium" panose="02040604050005020304" pitchFamily="18" charset="0"/>
            </a:endParaRPr>
          </a:p>
          <a:p>
            <a:pPr marL="285750" indent="-285750">
              <a:buFontTx/>
              <a:buChar char="-"/>
            </a:pPr>
            <a:endParaRPr lang="en-US" dirty="0">
              <a:latin typeface="Amasis MT Pro Medium" panose="02040604050005020304" pitchFamily="18" charset="0"/>
            </a:endParaRPr>
          </a:p>
        </p:txBody>
      </p:sp>
    </p:spTree>
    <p:extLst>
      <p:ext uri="{BB962C8B-B14F-4D97-AF65-F5344CB8AC3E}">
        <p14:creationId xmlns:p14="http://schemas.microsoft.com/office/powerpoint/2010/main" val="2139566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8997</TotalTime>
  <Words>718</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Amasis MT Pro Medium</vt:lpstr>
      <vt:lpstr>Arial</vt:lpstr>
      <vt:lpstr>Century Gothic</vt:lpstr>
      <vt:lpstr>Mesh</vt:lpstr>
      <vt:lpstr>Brand Case Study 1: Brand Positioning</vt:lpstr>
      <vt:lpstr>Company intro &amp; History</vt:lpstr>
      <vt:lpstr>Target audience</vt:lpstr>
      <vt:lpstr> Target Audience</vt:lpstr>
      <vt:lpstr>Brand positioning</vt:lpstr>
      <vt:lpstr>Category pop’s</vt:lpstr>
      <vt:lpstr>Competitive pop’s</vt:lpstr>
      <vt:lpstr>Correlational pop’s</vt:lpstr>
      <vt:lpstr>POD (point-of-difference) </vt:lpstr>
      <vt:lpstr>thankyou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Gabe Henderson</dc:creator>
  <cp:lastModifiedBy>Gabe Henderson</cp:lastModifiedBy>
  <cp:revision>3</cp:revision>
  <dcterms:created xsi:type="dcterms:W3CDTF">2025-09-12T14:42:11Z</dcterms:created>
  <dcterms:modified xsi:type="dcterms:W3CDTF">2026-04-17T14:39:08Z</dcterms:modified>
</cp:coreProperties>
</file>