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297FE-7128-41B9-8AB9-B1B59742E8B0}" v="6" dt="2025-04-08T19:49:1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5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58" r:id="rId6"/>
    <p:sldLayoutId id="2147483754" r:id="rId7"/>
    <p:sldLayoutId id="2147483755" r:id="rId8"/>
    <p:sldLayoutId id="2147483756" r:id="rId9"/>
    <p:sldLayoutId id="2147483757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9796D-6C58-F32F-30F1-65B092435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 fontScale="90000"/>
          </a:bodyPr>
          <a:lstStyle/>
          <a:p>
            <a:r>
              <a:rPr lang="en-US" dirty="0"/>
              <a:t>The 4 Motivational Functions of Attitude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CD7EC-61DC-4FE6-2379-326A8CA42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Homework Assignment #3</a:t>
            </a:r>
          </a:p>
          <a:p>
            <a:r>
              <a:rPr lang="en-US" i="1" dirty="0"/>
              <a:t>Consumer Behavior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by Gabriel Henderson</a:t>
            </a:r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B7F4667E-4190-E938-7A77-F0A9BFA4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138" b="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93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47E8-94E6-156C-B1F4-428131DA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3961"/>
            <a:ext cx="5069305" cy="109265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UTILITARIAN FUNCTION</a:t>
            </a:r>
            <a:br>
              <a:rPr lang="en-US" dirty="0"/>
            </a:br>
            <a:r>
              <a:rPr lang="en-US" sz="2400" dirty="0"/>
              <a:t>-Heinz</a:t>
            </a:r>
            <a:endParaRPr lang="en-US" dirty="0"/>
          </a:p>
        </p:txBody>
      </p:sp>
      <p:pic>
        <p:nvPicPr>
          <p:cNvPr id="10" name="Picture Placeholder 9" descr="A drawing of a bottle of ketchup&#10;&#10;AI-generated content may be incorrect.">
            <a:extLst>
              <a:ext uri="{FF2B5EF4-FFF2-40B4-BE49-F238E27FC236}">
                <a16:creationId xmlns:a16="http://schemas.microsoft.com/office/drawing/2014/main" id="{3A887985-2778-456E-6AD6-B31154DD76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" b="32327"/>
          <a:stretch/>
        </p:blipFill>
        <p:spPr>
          <a:xfrm>
            <a:off x="6949984" y="663960"/>
            <a:ext cx="4289997" cy="50485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1B487-E9B9-C501-9ECA-1A65C2E3A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918" y="2187604"/>
            <a:ext cx="5125941" cy="34845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This Heinz add is a great example of providing a utilitarian function. It displays that when people think of ketchup, they think of Heinz.</a:t>
            </a:r>
          </a:p>
          <a:p>
            <a:r>
              <a:rPr lang="en-US" sz="2000" dirty="0"/>
              <a:t> They have positioned their brand to be top-of-mind for consumers. Heinz is a great example of utilitarian advertising because its campaigns often focus on the practical benefits of its products rather than emotional appeal.</a:t>
            </a:r>
          </a:p>
        </p:txBody>
      </p:sp>
    </p:spTree>
    <p:extLst>
      <p:ext uri="{BB962C8B-B14F-4D97-AF65-F5344CB8AC3E}">
        <p14:creationId xmlns:p14="http://schemas.microsoft.com/office/powerpoint/2010/main" val="50416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DDC1B-B8AF-4CB7-F5BD-61291D7B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734050" cy="16585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EGO-DEFENSIVE FUNCTION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-Allstate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31112-DD4F-685B-49D2-93ABB430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552" y="2069793"/>
            <a:ext cx="5545867" cy="34706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This ad fits the ego-defensive function mainly because it taps into customers’ fear of unexpected accidents. Ultimately it reassures consumers that Allstate can protect them from ‘mayhem’. </a:t>
            </a:r>
          </a:p>
          <a:p>
            <a:r>
              <a:rPr lang="en-US" sz="2000" dirty="0"/>
              <a:t>It highlights how unpredictable accidents can be, making viewers more conscious of potential risks.</a:t>
            </a:r>
          </a:p>
          <a:p>
            <a:r>
              <a:rPr lang="en-US" sz="2000" dirty="0"/>
              <a:t>Their </a:t>
            </a:r>
            <a:r>
              <a:rPr lang="en-US" sz="2000" i="1" dirty="0"/>
              <a:t>Mayhem</a:t>
            </a:r>
            <a:r>
              <a:rPr lang="en-US" sz="2000" dirty="0"/>
              <a:t> campaign highlights how their insurance protects customers from life’s uncertainties, reducing anxiety.</a:t>
            </a:r>
          </a:p>
        </p:txBody>
      </p:sp>
      <p:pic>
        <p:nvPicPr>
          <p:cNvPr id="6" name="Picture Placeholder 5" descr="A person falling off a trailer with a vehicle on the side of the road&#10;&#10;AI-generated content may be incorrect.">
            <a:extLst>
              <a:ext uri="{FF2B5EF4-FFF2-40B4-BE49-F238E27FC236}">
                <a16:creationId xmlns:a16="http://schemas.microsoft.com/office/drawing/2014/main" id="{0A1CB018-1361-D452-7BD8-D4BB45609A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7"/>
          <a:stretch/>
        </p:blipFill>
        <p:spPr>
          <a:xfrm>
            <a:off x="7293116" y="773214"/>
            <a:ext cx="4289283" cy="51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6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91EBD-89E8-5020-EC54-ED213D20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552782"/>
            <a:ext cx="6313715" cy="1658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400" dirty="0"/>
            </a:br>
            <a:r>
              <a:rPr lang="en-US" sz="4000" dirty="0"/>
              <a:t>Value-Expressive Function</a:t>
            </a:r>
            <a:br>
              <a:rPr lang="en-US" sz="4000" dirty="0"/>
            </a:br>
            <a:r>
              <a:rPr lang="en-US" sz="2400" dirty="0"/>
              <a:t>-Nike</a:t>
            </a:r>
            <a:br>
              <a:rPr lang="en-US" sz="4400" dirty="0"/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D8881-E488-5A22-36F9-22B04D609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550" y="1810176"/>
            <a:ext cx="5545867" cy="34706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This ad fits into the Value-Expression function mainly because it appeals to consumers' personal values, beliefs, and self-concept. </a:t>
            </a:r>
          </a:p>
          <a:p>
            <a:r>
              <a:rPr lang="en-US" sz="2000" dirty="0"/>
              <a:t>The message in writing of the bottom half states “Remain the fastest. Become the greatest.” This encourages consumers to see themselves as athletes or a person working to reach a physical goal. In doing this, it reinforces the consumers self-image. </a:t>
            </a:r>
          </a:p>
          <a:p>
            <a:r>
              <a:rPr lang="en-US" sz="2000" dirty="0"/>
              <a:t>All-in-all this ad doesn’t just sell a product; it sells a mindset. It encourages consumers to align themselves with a brand like Nike.</a:t>
            </a:r>
          </a:p>
        </p:txBody>
      </p:sp>
      <p:pic>
        <p:nvPicPr>
          <p:cNvPr id="6" name="Picture Placeholder 5" descr="A person riding a bicycle&#10;&#10;AI-generated content may be incorrect.">
            <a:extLst>
              <a:ext uri="{FF2B5EF4-FFF2-40B4-BE49-F238E27FC236}">
                <a16:creationId xmlns:a16="http://schemas.microsoft.com/office/drawing/2014/main" id="{5914FFA9-E4C2-3908-B82E-9C34284055A8}"/>
              </a:ext>
            </a:extLst>
          </p:cNvPr>
          <p:cNvPicPr preferRelativeResize="0"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47856" y="552782"/>
            <a:ext cx="4234543" cy="54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287C5-CFBD-6DCF-73B7-CED37E7C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63960"/>
            <a:ext cx="4747014" cy="11104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Knowledge Function</a:t>
            </a:r>
            <a:br>
              <a:rPr lang="en-US" dirty="0"/>
            </a:br>
            <a:r>
              <a:rPr lang="en-US" sz="2400" dirty="0"/>
              <a:t>-</a:t>
            </a:r>
            <a:r>
              <a:rPr lang="en-US" sz="2000" dirty="0"/>
              <a:t>Google</a:t>
            </a:r>
          </a:p>
        </p:txBody>
      </p:sp>
      <p:pic>
        <p:nvPicPr>
          <p:cNvPr id="6" name="Picture Placeholder 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3C0D2A0-F5FE-9053-C2B2-B851A5D189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1949"/>
          <a:stretch>
            <a:fillRect/>
          </a:stretch>
        </p:blipFill>
        <p:spPr>
          <a:xfrm>
            <a:off x="6607566" y="736835"/>
            <a:ext cx="4974834" cy="490279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A7F43-CD43-C942-D4E9-732BAD0C5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97" y="2007339"/>
            <a:ext cx="4970822" cy="3746274"/>
          </a:xfrm>
        </p:spPr>
        <p:txBody>
          <a:bodyPr>
            <a:noAutofit/>
          </a:bodyPr>
          <a:lstStyle/>
          <a:p>
            <a:r>
              <a:rPr lang="en-US" sz="2000" dirty="0"/>
              <a:t>This ad is a great example of the knowledge function mainly because it educated viewers and guides them toward making responsible choices based on expert advice. </a:t>
            </a:r>
          </a:p>
          <a:p>
            <a:r>
              <a:rPr lang="en-US" sz="2000" dirty="0"/>
              <a:t> Many people turn to Google for self-diagnosis, but the ad highlights that medical issues should be addressed by a qualified doctor, not a search bar.</a:t>
            </a:r>
          </a:p>
          <a:p>
            <a:r>
              <a:rPr lang="en-US" sz="2000" dirty="0"/>
              <a:t>Ultimately this ad fully represents the knowledge function and how effective it can be when used correctly.</a:t>
            </a:r>
          </a:p>
        </p:txBody>
      </p:sp>
    </p:spTree>
    <p:extLst>
      <p:ext uri="{BB962C8B-B14F-4D97-AF65-F5344CB8AC3E}">
        <p14:creationId xmlns:p14="http://schemas.microsoft.com/office/powerpoint/2010/main" val="1174911054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334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Posterama</vt:lpstr>
      <vt:lpstr>SplashVTI</vt:lpstr>
      <vt:lpstr>The 4 Motivational Functions of Attitude</vt:lpstr>
      <vt:lpstr>UTILITARIAN FUNCTION -Heinz</vt:lpstr>
      <vt:lpstr>EGO-DEFENSIVE FUNCTION  -Allstate </vt:lpstr>
      <vt:lpstr> Value-Expressive Function -Nike </vt:lpstr>
      <vt:lpstr>Knowledge Function -Google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Gabe Henderson</dc:creator>
  <cp:lastModifiedBy>Gabe Henderson</cp:lastModifiedBy>
  <cp:revision>2</cp:revision>
  <dcterms:created xsi:type="dcterms:W3CDTF">2025-04-07T15:06:46Z</dcterms:created>
  <dcterms:modified xsi:type="dcterms:W3CDTF">2026-03-02T15:51:55Z</dcterms:modified>
</cp:coreProperties>
</file>